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1" r:id="rId1"/>
    <p:sldMasterId id="2147483648" r:id="rId2"/>
  </p:sldMasterIdLst>
  <p:notesMasterIdLst>
    <p:notesMasterId r:id="rId30"/>
  </p:notesMasterIdLst>
  <p:sldIdLst>
    <p:sldId id="256" r:id="rId3"/>
    <p:sldId id="257" r:id="rId4"/>
    <p:sldId id="258" r:id="rId5"/>
    <p:sldId id="266" r:id="rId6"/>
    <p:sldId id="259" r:id="rId7"/>
    <p:sldId id="260" r:id="rId8"/>
    <p:sldId id="274" r:id="rId9"/>
    <p:sldId id="285" r:id="rId10"/>
    <p:sldId id="267" r:id="rId11"/>
    <p:sldId id="261" r:id="rId12"/>
    <p:sldId id="262" r:id="rId13"/>
    <p:sldId id="263" r:id="rId14"/>
    <p:sldId id="275" r:id="rId15"/>
    <p:sldId id="268" r:id="rId16"/>
    <p:sldId id="269" r:id="rId17"/>
    <p:sldId id="271" r:id="rId18"/>
    <p:sldId id="286" r:id="rId19"/>
    <p:sldId id="264" r:id="rId20"/>
    <p:sldId id="272" r:id="rId21"/>
    <p:sldId id="276" r:id="rId22"/>
    <p:sldId id="279" r:id="rId23"/>
    <p:sldId id="284" r:id="rId24"/>
    <p:sldId id="280" r:id="rId25"/>
    <p:sldId id="281" r:id="rId26"/>
    <p:sldId id="282" r:id="rId27"/>
    <p:sldId id="283" r:id="rId28"/>
    <p:sldId id="265" r:id="rId2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5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52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2382971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843739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612699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9B11-55C2-A9DF-653B-3F3E8E51C8BE}"/>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DD11BAF-CFA7-B81E-EA43-A2F3FE2C9A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659F1B2-C239-367C-1C47-4A1F63113E21}"/>
              </a:ext>
            </a:extLst>
          </p:cNvPr>
          <p:cNvSpPr>
            <a:spLocks noGrp="1"/>
          </p:cNvSpPr>
          <p:nvPr>
            <p:ph type="dt" sz="half" idx="10"/>
          </p:nvPr>
        </p:nvSpPr>
        <p:spPr/>
        <p:txBody>
          <a:bodyPr/>
          <a:lstStyle/>
          <a:p>
            <a:fld id="{6EA7E557-C5B7-4A1D-89FD-6CB0E257F555}" type="datetimeFigureOut">
              <a:rPr lang="en-SG" smtClean="0"/>
              <a:t>13/7/2024</a:t>
            </a:fld>
            <a:endParaRPr lang="en-SG"/>
          </a:p>
        </p:txBody>
      </p:sp>
      <p:sp>
        <p:nvSpPr>
          <p:cNvPr id="5" name="Footer Placeholder 4">
            <a:extLst>
              <a:ext uri="{FF2B5EF4-FFF2-40B4-BE49-F238E27FC236}">
                <a16:creationId xmlns:a16="http://schemas.microsoft.com/office/drawing/2014/main" id="{B6DC86C2-D35D-FA86-332F-B657432A2BF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A8824C4-FC8C-E62C-48F4-D0AED9F34228}"/>
              </a:ext>
            </a:extLst>
          </p:cNvPr>
          <p:cNvSpPr>
            <a:spLocks noGrp="1"/>
          </p:cNvSpPr>
          <p:nvPr>
            <p:ph type="sldNum" sz="quarter" idx="12"/>
          </p:nvPr>
        </p:nvSpPr>
        <p:spPr/>
        <p:txBody>
          <a:bodyPr/>
          <a:lstStyle/>
          <a:p>
            <a:fld id="{88FE3FD1-4DF8-4845-AF81-B75C0AC4310A}" type="slidenum">
              <a:rPr lang="en-SG" smtClean="0"/>
              <a:t>‹#›</a:t>
            </a:fld>
            <a:endParaRPr lang="en-SG"/>
          </a:p>
        </p:txBody>
      </p:sp>
    </p:spTree>
    <p:extLst>
      <p:ext uri="{BB962C8B-B14F-4D97-AF65-F5344CB8AC3E}">
        <p14:creationId xmlns:p14="http://schemas.microsoft.com/office/powerpoint/2010/main" val="488287598"/>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DDC59C-AD26-F272-E2D7-28C9F17D9500}"/>
              </a:ext>
            </a:extLst>
          </p:cNvPr>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DAF89F4-12F7-42B2-565C-BD1ECC1D1237}"/>
              </a:ext>
            </a:extLst>
          </p:cNvPr>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AE06B7F-F67C-AFBD-1E56-84015376BCE1}"/>
              </a:ext>
            </a:extLst>
          </p:cNvPr>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82000"/>
                  </a:schemeClr>
                </a:solidFill>
              </a:defRPr>
            </a:lvl1pPr>
          </a:lstStyle>
          <a:p>
            <a:fld id="{6EA7E557-C5B7-4A1D-89FD-6CB0E257F555}" type="datetimeFigureOut">
              <a:rPr lang="en-SG" smtClean="0"/>
              <a:t>13/7/2024</a:t>
            </a:fld>
            <a:endParaRPr lang="en-SG"/>
          </a:p>
        </p:txBody>
      </p:sp>
      <p:sp>
        <p:nvSpPr>
          <p:cNvPr id="5" name="Footer Placeholder 4">
            <a:extLst>
              <a:ext uri="{FF2B5EF4-FFF2-40B4-BE49-F238E27FC236}">
                <a16:creationId xmlns:a16="http://schemas.microsoft.com/office/drawing/2014/main" id="{028CDD6F-F532-2D53-FC62-FAC452EEB470}"/>
              </a:ext>
            </a:extLst>
          </p:cNvPr>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A4DF566B-3E6A-1ECB-F625-4CEC3A740705}"/>
              </a:ext>
            </a:extLst>
          </p:cNvPr>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82000"/>
                  </a:schemeClr>
                </a:solidFill>
              </a:defRPr>
            </a:lvl1pPr>
          </a:lstStyle>
          <a:p>
            <a:fld id="{88FE3FD1-4DF8-4845-AF81-B75C0AC4310A}" type="slidenum">
              <a:rPr lang="en-SG" smtClean="0"/>
              <a:t>‹#›</a:t>
            </a:fld>
            <a:endParaRPr lang="en-SG"/>
          </a:p>
        </p:txBody>
      </p:sp>
    </p:spTree>
    <p:extLst>
      <p:ext uri="{BB962C8B-B14F-4D97-AF65-F5344CB8AC3E}">
        <p14:creationId xmlns:p14="http://schemas.microsoft.com/office/powerpoint/2010/main" val="3444518048"/>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6.jp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9.gif"/><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1.gi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2.gif"/><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hyperlink" Target="https://gamma.app"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13" Type="http://schemas.openxmlformats.org/officeDocument/2006/relationships/image" Target="../media/image16.png"/><Relationship Id="rId3" Type="http://schemas.openxmlformats.org/officeDocument/2006/relationships/image" Target="../media/image6.jpe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png"/><Relationship Id="rId7"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1.xml"/><Relationship Id="rId6" Type="http://schemas.openxmlformats.org/officeDocument/2006/relationships/image" Target="../media/image22.png"/><Relationship Id="rId11" Type="http://schemas.openxmlformats.org/officeDocument/2006/relationships/image" Target="../media/image25.png"/><Relationship Id="rId5" Type="http://schemas.openxmlformats.org/officeDocument/2006/relationships/image" Target="../media/image21.png"/><Relationship Id="rId10" Type="http://schemas.openxmlformats.org/officeDocument/2006/relationships/image" Target="../media/image24.png"/><Relationship Id="rId4" Type="http://schemas.openxmlformats.org/officeDocument/2006/relationships/image" Target="../media/image20.jpeg"/><Relationship Id="rId9"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0" y="-1"/>
            <a:ext cx="14630400" cy="3876675"/>
          </a:xfrm>
          <a:prstGeom prst="rect">
            <a:avLst/>
          </a:prstGeom>
          <a:solidFill>
            <a:srgbClr val="FEF5E7"/>
          </a:solidFill>
          <a:ln/>
        </p:spPr>
        <p:txBody>
          <a:bodyPr/>
          <a:lstStyle/>
          <a:p>
            <a:endParaRPr lang="en-SG"/>
          </a:p>
        </p:txBody>
      </p:sp>
      <p:pic>
        <p:nvPicPr>
          <p:cNvPr id="13" name="Picture 12" descr="A group of people sitting in computers&#10;&#10;Description automatically generated">
            <a:extLst>
              <a:ext uri="{FF2B5EF4-FFF2-40B4-BE49-F238E27FC236}">
                <a16:creationId xmlns:a16="http://schemas.microsoft.com/office/drawing/2014/main" id="{1F50D54D-B700-3AF8-C1F8-1FCD80D54EAD}"/>
              </a:ext>
            </a:extLst>
          </p:cNvPr>
          <p:cNvPicPr>
            <a:picLocks noChangeAspect="1"/>
          </p:cNvPicPr>
          <p:nvPr/>
        </p:nvPicPr>
        <p:blipFill rotWithShape="1">
          <a:blip r:embed="rId3"/>
          <a:srcRect t="33565"/>
          <a:stretch/>
        </p:blipFill>
        <p:spPr>
          <a:xfrm>
            <a:off x="6400800" y="2762250"/>
            <a:ext cx="8229600" cy="5467350"/>
          </a:xfrm>
          <a:prstGeom prst="rect">
            <a:avLst/>
          </a:prstGeom>
          <a:effectLst>
            <a:softEdge rad="635000"/>
          </a:effectLst>
        </p:spPr>
      </p:pic>
      <p:sp>
        <p:nvSpPr>
          <p:cNvPr id="5" name="Text 2"/>
          <p:cNvSpPr/>
          <p:nvPr/>
        </p:nvSpPr>
        <p:spPr>
          <a:xfrm>
            <a:off x="413381" y="383279"/>
            <a:ext cx="11702419" cy="2612365"/>
          </a:xfrm>
          <a:prstGeom prst="rect">
            <a:avLst/>
          </a:prstGeom>
          <a:noFill/>
          <a:ln/>
        </p:spPr>
        <p:txBody>
          <a:bodyPr wrap="square" rtlCol="0" anchor="t"/>
          <a:lstStyle/>
          <a:p>
            <a:pPr marL="0" indent="0">
              <a:lnSpc>
                <a:spcPts val="9442"/>
              </a:lnSpc>
              <a:buNone/>
            </a:pPr>
            <a:r>
              <a:rPr lang="en-US" sz="4800" dirty="0">
                <a:solidFill>
                  <a:srgbClr val="38512F"/>
                </a:solidFill>
                <a:latin typeface="Lora" pitchFamily="34" charset="0"/>
                <a:ea typeface="Lora" pitchFamily="34" charset="-122"/>
                <a:cs typeface="Lora" pitchFamily="34" charset="-120"/>
              </a:rPr>
              <a:t>NUS MUFG DELL HumanITy challenge:</a:t>
            </a:r>
          </a:p>
          <a:p>
            <a:pPr marL="0" indent="0">
              <a:buNone/>
            </a:pPr>
            <a:r>
              <a:rPr lang="en-US" sz="4800" dirty="0">
                <a:solidFill>
                  <a:srgbClr val="38512F"/>
                </a:solidFill>
                <a:latin typeface="Lora" pitchFamily="34" charset="0"/>
                <a:ea typeface="Lora" pitchFamily="34" charset="-122"/>
                <a:cs typeface="Lora" pitchFamily="34" charset="-120"/>
              </a:rPr>
              <a:t>Remote Automated Intelligent Network</a:t>
            </a:r>
            <a:endParaRPr lang="en-US" sz="4800" dirty="0"/>
          </a:p>
        </p:txBody>
      </p:sp>
      <p:sp>
        <p:nvSpPr>
          <p:cNvPr id="7" name="Text 4"/>
          <p:cNvSpPr/>
          <p:nvPr/>
        </p:nvSpPr>
        <p:spPr>
          <a:xfrm>
            <a:off x="797241" y="5419157"/>
            <a:ext cx="4806319" cy="1120981"/>
          </a:xfrm>
          <a:prstGeom prst="rect">
            <a:avLst/>
          </a:prstGeom>
          <a:noFill/>
          <a:ln/>
        </p:spPr>
        <p:txBody>
          <a:bodyPr wrap="none" rtlCol="0" anchor="t"/>
          <a:lstStyle/>
          <a:p>
            <a:pPr>
              <a:lnSpc>
                <a:spcPts val="3503"/>
              </a:lnSpc>
            </a:pPr>
            <a:r>
              <a:rPr lang="en-US" sz="2800" dirty="0">
                <a:solidFill>
                  <a:srgbClr val="3A3630"/>
                </a:solidFill>
                <a:latin typeface="Source Sans Pro" pitchFamily="34" charset="0"/>
                <a:ea typeface="Source Sans Pro" pitchFamily="34" charset="-122"/>
                <a:cs typeface="Source Sans Pro" pitchFamily="34" charset="-120"/>
              </a:rPr>
              <a:t>By MAX EFFORT</a:t>
            </a:r>
          </a:p>
          <a:p>
            <a:pPr marL="0" indent="0">
              <a:lnSpc>
                <a:spcPts val="3503"/>
              </a:lnSpc>
              <a:buNone/>
            </a:pPr>
            <a:r>
              <a:rPr lang="en-US" sz="2800" dirty="0">
                <a:solidFill>
                  <a:srgbClr val="3A3630"/>
                </a:solidFill>
                <a:latin typeface="Source Sans Pro" pitchFamily="34" charset="0"/>
                <a:ea typeface="Source Sans Pro" pitchFamily="34" charset="-122"/>
                <a:cs typeface="Source Sans Pro" pitchFamily="34" charset="-120"/>
              </a:rPr>
              <a:t>Danial, Hasan, Chun Kit, Haziq</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0" y="0"/>
            <a:ext cx="14630400" cy="8229600"/>
          </a:xfrm>
          <a:prstGeom prst="rect">
            <a:avLst/>
          </a:prstGeom>
          <a:solidFill>
            <a:srgbClr val="FEF5E7"/>
          </a:solidFill>
          <a:ln/>
        </p:spPr>
        <p:txBody>
          <a:bodyPr/>
          <a:lstStyle/>
          <a:p>
            <a:endParaRPr lang="en-SG"/>
          </a:p>
        </p:txBody>
      </p:sp>
      <p:sp>
        <p:nvSpPr>
          <p:cNvPr id="4" name="Text 2"/>
          <p:cNvSpPr/>
          <p:nvPr/>
        </p:nvSpPr>
        <p:spPr>
          <a:xfrm>
            <a:off x="1042630" y="335994"/>
            <a:ext cx="11709440"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Smart Lighting and Cooling Systems</a:t>
            </a:r>
            <a:endParaRPr lang="en-US" sz="5474" dirty="0"/>
          </a:p>
        </p:txBody>
      </p:sp>
      <p:pic>
        <p:nvPicPr>
          <p:cNvPr id="5" name="Image 0" descr="preencoded.png"/>
          <p:cNvPicPr>
            <a:picLocks noChangeAspect="1"/>
          </p:cNvPicPr>
          <p:nvPr/>
        </p:nvPicPr>
        <p:blipFill>
          <a:blip r:embed="rId3"/>
          <a:stretch>
            <a:fillRect/>
          </a:stretch>
        </p:blipFill>
        <p:spPr>
          <a:xfrm>
            <a:off x="1042630" y="1760815"/>
            <a:ext cx="6063972" cy="3747730"/>
          </a:xfrm>
          <a:prstGeom prst="rect">
            <a:avLst/>
          </a:prstGeom>
        </p:spPr>
      </p:pic>
      <p:sp>
        <p:nvSpPr>
          <p:cNvPr id="6" name="Text 3"/>
          <p:cNvSpPr/>
          <p:nvPr/>
        </p:nvSpPr>
        <p:spPr>
          <a:xfrm>
            <a:off x="1042630" y="5856089"/>
            <a:ext cx="3668078"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Smart Lighting System</a:t>
            </a:r>
            <a:endParaRPr lang="en-US" sz="2737" dirty="0"/>
          </a:p>
        </p:txBody>
      </p:sp>
      <p:sp>
        <p:nvSpPr>
          <p:cNvPr id="7" name="Text 4"/>
          <p:cNvSpPr/>
          <p:nvPr/>
        </p:nvSpPr>
        <p:spPr>
          <a:xfrm>
            <a:off x="1042630" y="6457236"/>
            <a:ext cx="6063972" cy="1334453"/>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Uses LEDs and light sensors from mobile phones. Auto-adjusts brightness based on ambient light and user preferences.</a:t>
            </a:r>
            <a:endParaRPr lang="en-US" sz="2189" dirty="0"/>
          </a:p>
        </p:txBody>
      </p:sp>
      <p:pic>
        <p:nvPicPr>
          <p:cNvPr id="8" name="Image 1" descr="preencoded.png"/>
          <p:cNvPicPr>
            <a:picLocks noChangeAspect="1"/>
          </p:cNvPicPr>
          <p:nvPr/>
        </p:nvPicPr>
        <p:blipFill>
          <a:blip r:embed="rId4"/>
          <a:stretch>
            <a:fillRect/>
          </a:stretch>
        </p:blipFill>
        <p:spPr>
          <a:xfrm>
            <a:off x="7523678" y="1760815"/>
            <a:ext cx="6064091" cy="3747849"/>
          </a:xfrm>
          <a:prstGeom prst="rect">
            <a:avLst/>
          </a:prstGeom>
        </p:spPr>
      </p:pic>
      <p:sp>
        <p:nvSpPr>
          <p:cNvPr id="9" name="Text 5"/>
          <p:cNvSpPr/>
          <p:nvPr/>
        </p:nvSpPr>
        <p:spPr>
          <a:xfrm>
            <a:off x="7523678" y="5856208"/>
            <a:ext cx="3573542"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Smart Cooling System</a:t>
            </a:r>
            <a:endParaRPr lang="en-US" sz="2737" dirty="0"/>
          </a:p>
        </p:txBody>
      </p:sp>
      <p:sp>
        <p:nvSpPr>
          <p:cNvPr id="10" name="Text 6"/>
          <p:cNvSpPr/>
          <p:nvPr/>
        </p:nvSpPr>
        <p:spPr>
          <a:xfrm>
            <a:off x="7523678" y="6457355"/>
            <a:ext cx="6064091" cy="1334453"/>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Uses temperature sensors from refrigerators and air conditioning units. Automates control of fans or air conditioning systems.</a:t>
            </a:r>
            <a:endParaRPr lang="en-US" sz="2189" dirty="0"/>
          </a:p>
        </p:txBody>
      </p:sp>
      <p:pic>
        <p:nvPicPr>
          <p:cNvPr id="11" name="Image 2" descr="preencoded.png" hidden="1">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0" y="0"/>
            <a:ext cx="14630400" cy="8229600"/>
          </a:xfrm>
          <a:prstGeom prst="rect">
            <a:avLst/>
          </a:prstGeom>
          <a:solidFill>
            <a:srgbClr val="FEF5E7"/>
          </a:solidFill>
          <a:ln/>
        </p:spPr>
        <p:txBody>
          <a:bodyPr/>
          <a:lstStyle/>
          <a:p>
            <a:endParaRPr lang="en-SG" dirty="0"/>
          </a:p>
        </p:txBody>
      </p:sp>
      <p:sp>
        <p:nvSpPr>
          <p:cNvPr id="4" name="Text 2"/>
          <p:cNvSpPr/>
          <p:nvPr/>
        </p:nvSpPr>
        <p:spPr>
          <a:xfrm>
            <a:off x="1042630" y="1354098"/>
            <a:ext cx="6951345"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Alert System</a:t>
            </a:r>
            <a:endParaRPr lang="en-US" sz="5474" dirty="0"/>
          </a:p>
        </p:txBody>
      </p:sp>
      <p:pic>
        <p:nvPicPr>
          <p:cNvPr id="5" name="Image 0" descr="preencoded.png"/>
          <p:cNvPicPr>
            <a:picLocks noChangeAspect="1"/>
          </p:cNvPicPr>
          <p:nvPr/>
        </p:nvPicPr>
        <p:blipFill>
          <a:blip r:embed="rId3"/>
          <a:stretch>
            <a:fillRect/>
          </a:stretch>
        </p:blipFill>
        <p:spPr>
          <a:xfrm>
            <a:off x="1042630" y="3150394"/>
            <a:ext cx="695087" cy="695087"/>
          </a:xfrm>
          <a:prstGeom prst="rect">
            <a:avLst/>
          </a:prstGeom>
        </p:spPr>
      </p:pic>
      <p:sp>
        <p:nvSpPr>
          <p:cNvPr id="6" name="Text 3"/>
          <p:cNvSpPr/>
          <p:nvPr/>
        </p:nvSpPr>
        <p:spPr>
          <a:xfrm>
            <a:off x="1042630" y="4123492"/>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Audio Alerts</a:t>
            </a:r>
            <a:endParaRPr lang="en-US" sz="2737" dirty="0"/>
          </a:p>
        </p:txBody>
      </p:sp>
      <p:sp>
        <p:nvSpPr>
          <p:cNvPr id="7" name="Text 4"/>
          <p:cNvSpPr/>
          <p:nvPr/>
        </p:nvSpPr>
        <p:spPr>
          <a:xfrm>
            <a:off x="1042630" y="4724638"/>
            <a:ext cx="3903583" cy="1779270"/>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Uses speakers for audio alerts, such as doorbell rings, smoke detection, and intrusion warnings.</a:t>
            </a:r>
            <a:endParaRPr lang="en-US" sz="2189" dirty="0"/>
          </a:p>
        </p:txBody>
      </p:sp>
      <p:pic>
        <p:nvPicPr>
          <p:cNvPr id="8" name="Image 1" descr="preencoded.png"/>
          <p:cNvPicPr>
            <a:picLocks noChangeAspect="1"/>
          </p:cNvPicPr>
          <p:nvPr/>
        </p:nvPicPr>
        <p:blipFill>
          <a:blip r:embed="rId4"/>
          <a:stretch>
            <a:fillRect/>
          </a:stretch>
        </p:blipFill>
        <p:spPr>
          <a:xfrm>
            <a:off x="5363289" y="3150394"/>
            <a:ext cx="695087" cy="695087"/>
          </a:xfrm>
          <a:prstGeom prst="rect">
            <a:avLst/>
          </a:prstGeom>
        </p:spPr>
      </p:pic>
      <p:sp>
        <p:nvSpPr>
          <p:cNvPr id="9" name="Text 5"/>
          <p:cNvSpPr/>
          <p:nvPr/>
        </p:nvSpPr>
        <p:spPr>
          <a:xfrm>
            <a:off x="5363289" y="4123492"/>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Security Camera</a:t>
            </a:r>
            <a:endParaRPr lang="en-US" sz="2737" dirty="0"/>
          </a:p>
        </p:txBody>
      </p:sp>
      <p:sp>
        <p:nvSpPr>
          <p:cNvPr id="10" name="Text 6"/>
          <p:cNvSpPr/>
          <p:nvPr/>
        </p:nvSpPr>
        <p:spPr>
          <a:xfrm>
            <a:off x="5363289" y="4724638"/>
            <a:ext cx="3903702" cy="1334453"/>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Uses a camera for security, providing real-time video feeds and motion detection alerts.</a:t>
            </a:r>
            <a:endParaRPr lang="en-US" sz="2189" dirty="0"/>
          </a:p>
        </p:txBody>
      </p:sp>
      <p:pic>
        <p:nvPicPr>
          <p:cNvPr id="11" name="Image 2" descr="preencoded.png"/>
          <p:cNvPicPr>
            <a:picLocks noChangeAspect="1"/>
          </p:cNvPicPr>
          <p:nvPr/>
        </p:nvPicPr>
        <p:blipFill>
          <a:blip r:embed="rId5"/>
          <a:stretch>
            <a:fillRect/>
          </a:stretch>
        </p:blipFill>
        <p:spPr>
          <a:xfrm>
            <a:off x="9684068" y="3150394"/>
            <a:ext cx="695087" cy="695087"/>
          </a:xfrm>
          <a:prstGeom prst="rect">
            <a:avLst/>
          </a:prstGeom>
        </p:spPr>
      </p:pic>
      <p:sp>
        <p:nvSpPr>
          <p:cNvPr id="12" name="Text 7"/>
          <p:cNvSpPr/>
          <p:nvPr/>
        </p:nvSpPr>
        <p:spPr>
          <a:xfrm>
            <a:off x="9684067" y="4123492"/>
            <a:ext cx="4555807" cy="868680"/>
          </a:xfrm>
          <a:prstGeom prst="rect">
            <a:avLst/>
          </a:prstGeom>
          <a:noFill/>
          <a:ln/>
        </p:spPr>
        <p:txBody>
          <a:bodyPr wrap="squar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Proximity/Motion Sensors</a:t>
            </a:r>
            <a:endParaRPr lang="en-US" sz="2737" dirty="0"/>
          </a:p>
        </p:txBody>
      </p:sp>
      <p:sp>
        <p:nvSpPr>
          <p:cNvPr id="13" name="Text 8"/>
          <p:cNvSpPr/>
          <p:nvPr/>
        </p:nvSpPr>
        <p:spPr>
          <a:xfrm>
            <a:off x="9684068" y="4749403"/>
            <a:ext cx="3903702" cy="1334453"/>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Uses proximity/motion sensors to detect intrusions and trigger appropriate responses.</a:t>
            </a:r>
            <a:endParaRPr lang="en-US" sz="2189" dirty="0"/>
          </a:p>
        </p:txBody>
      </p:sp>
      <p:pic>
        <p:nvPicPr>
          <p:cNvPr id="14" name="Image 3" descr="preencoded.png" hidden="1">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0" y="0"/>
            <a:ext cx="14630400" cy="8229600"/>
          </a:xfrm>
          <a:prstGeom prst="rect">
            <a:avLst/>
          </a:prstGeom>
          <a:solidFill>
            <a:srgbClr val="FEF5E7"/>
          </a:solidFill>
          <a:ln/>
        </p:spPr>
        <p:txBody>
          <a:bodyPr/>
          <a:lstStyle/>
          <a:p>
            <a:endParaRPr lang="en-SG"/>
          </a:p>
        </p:txBody>
      </p:sp>
      <p:pic>
        <p:nvPicPr>
          <p:cNvPr id="4" name="Image 0" descr="preencoded.png"/>
          <p:cNvPicPr>
            <a:picLocks noChangeAspect="1"/>
          </p:cNvPicPr>
          <p:nvPr/>
        </p:nvPicPr>
        <p:blipFill>
          <a:blip r:embed="rId3"/>
          <a:stretch>
            <a:fillRect/>
          </a:stretch>
        </p:blipFill>
        <p:spPr>
          <a:xfrm>
            <a:off x="10980420" y="0"/>
            <a:ext cx="3657600" cy="8229600"/>
          </a:xfrm>
          <a:prstGeom prst="rect">
            <a:avLst/>
          </a:prstGeom>
        </p:spPr>
      </p:pic>
      <p:sp>
        <p:nvSpPr>
          <p:cNvPr id="5" name="Text 2"/>
          <p:cNvSpPr/>
          <p:nvPr/>
        </p:nvSpPr>
        <p:spPr>
          <a:xfrm>
            <a:off x="1042630" y="1473637"/>
            <a:ext cx="8887539" cy="1737598"/>
          </a:xfrm>
          <a:prstGeom prst="rect">
            <a:avLst/>
          </a:prstGeom>
          <a:noFill/>
          <a:ln/>
        </p:spPr>
        <p:txBody>
          <a:bodyPr wrap="squar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Backup Power and Predictive Maintenance</a:t>
            </a:r>
            <a:endParaRPr lang="en-US" sz="5474" dirty="0"/>
          </a:p>
        </p:txBody>
      </p:sp>
      <p:sp>
        <p:nvSpPr>
          <p:cNvPr id="6" name="Shape 3"/>
          <p:cNvSpPr/>
          <p:nvPr/>
        </p:nvSpPr>
        <p:spPr>
          <a:xfrm>
            <a:off x="1042630" y="3845600"/>
            <a:ext cx="625554" cy="625554"/>
          </a:xfrm>
          <a:prstGeom prst="roundRect">
            <a:avLst>
              <a:gd name="adj" fmla="val 13335"/>
            </a:avLst>
          </a:prstGeom>
          <a:solidFill>
            <a:srgbClr val="F6E9D5"/>
          </a:solidFill>
          <a:ln/>
        </p:spPr>
        <p:txBody>
          <a:bodyPr/>
          <a:lstStyle/>
          <a:p>
            <a:endParaRPr lang="en-SG"/>
          </a:p>
        </p:txBody>
      </p:sp>
      <p:sp>
        <p:nvSpPr>
          <p:cNvPr id="7" name="Text 4"/>
          <p:cNvSpPr/>
          <p:nvPr/>
        </p:nvSpPr>
        <p:spPr>
          <a:xfrm>
            <a:off x="1279446" y="3897749"/>
            <a:ext cx="151805"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1</a:t>
            </a:r>
            <a:endParaRPr lang="en-US" sz="3284" dirty="0"/>
          </a:p>
        </p:txBody>
      </p:sp>
      <p:sp>
        <p:nvSpPr>
          <p:cNvPr id="8" name="Text 5"/>
          <p:cNvSpPr/>
          <p:nvPr/>
        </p:nvSpPr>
        <p:spPr>
          <a:xfrm>
            <a:off x="1946196" y="3941088"/>
            <a:ext cx="3401258" cy="868680"/>
          </a:xfrm>
          <a:prstGeom prst="rect">
            <a:avLst/>
          </a:prstGeom>
          <a:noFill/>
          <a:ln/>
        </p:spPr>
        <p:txBody>
          <a:bodyPr wrap="squar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Temporary Backup Power</a:t>
            </a:r>
            <a:endParaRPr lang="en-US" sz="2737" dirty="0"/>
          </a:p>
        </p:txBody>
      </p:sp>
      <p:sp>
        <p:nvSpPr>
          <p:cNvPr id="9" name="Text 6"/>
          <p:cNvSpPr/>
          <p:nvPr/>
        </p:nvSpPr>
        <p:spPr>
          <a:xfrm>
            <a:off x="1946196" y="4976574"/>
            <a:ext cx="3401258" cy="1779270"/>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Uses rechargeable batteries from PMDs to provide essential lighting and power during outages.</a:t>
            </a:r>
            <a:endParaRPr lang="en-US" sz="2189" dirty="0"/>
          </a:p>
        </p:txBody>
      </p:sp>
      <p:sp>
        <p:nvSpPr>
          <p:cNvPr id="10" name="Shape 7"/>
          <p:cNvSpPr/>
          <p:nvPr/>
        </p:nvSpPr>
        <p:spPr>
          <a:xfrm>
            <a:off x="5625465" y="3845600"/>
            <a:ext cx="625554" cy="625554"/>
          </a:xfrm>
          <a:prstGeom prst="roundRect">
            <a:avLst>
              <a:gd name="adj" fmla="val 13335"/>
            </a:avLst>
          </a:prstGeom>
          <a:solidFill>
            <a:srgbClr val="F6E9D5"/>
          </a:solidFill>
          <a:ln/>
        </p:spPr>
        <p:txBody>
          <a:bodyPr/>
          <a:lstStyle/>
          <a:p>
            <a:endParaRPr lang="en-SG"/>
          </a:p>
        </p:txBody>
      </p:sp>
      <p:sp>
        <p:nvSpPr>
          <p:cNvPr id="11" name="Text 8"/>
          <p:cNvSpPr/>
          <p:nvPr/>
        </p:nvSpPr>
        <p:spPr>
          <a:xfrm>
            <a:off x="5826204" y="3897749"/>
            <a:ext cx="223957"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2</a:t>
            </a:r>
            <a:endParaRPr lang="en-US" sz="3284" dirty="0"/>
          </a:p>
        </p:txBody>
      </p:sp>
      <p:sp>
        <p:nvSpPr>
          <p:cNvPr id="12" name="Text 9"/>
          <p:cNvSpPr/>
          <p:nvPr/>
        </p:nvSpPr>
        <p:spPr>
          <a:xfrm>
            <a:off x="6529030" y="3941088"/>
            <a:ext cx="3401258" cy="868680"/>
          </a:xfrm>
          <a:prstGeom prst="rect">
            <a:avLst/>
          </a:prstGeom>
          <a:noFill/>
          <a:ln/>
        </p:spPr>
        <p:txBody>
          <a:bodyPr wrap="squar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Predictive Maintenance</a:t>
            </a:r>
            <a:endParaRPr lang="en-US" sz="2737" dirty="0"/>
          </a:p>
        </p:txBody>
      </p:sp>
      <p:sp>
        <p:nvSpPr>
          <p:cNvPr id="13" name="Text 10"/>
          <p:cNvSpPr/>
          <p:nvPr/>
        </p:nvSpPr>
        <p:spPr>
          <a:xfrm>
            <a:off x="6529030" y="4976574"/>
            <a:ext cx="3401258" cy="1779270"/>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Uses TensorFlow for predictive maintenance to extend the lifespan of home electronics.</a:t>
            </a:r>
            <a:endParaRPr lang="en-US" sz="2189" dirty="0"/>
          </a:p>
        </p:txBody>
      </p:sp>
      <p:pic>
        <p:nvPicPr>
          <p:cNvPr id="14" name="Image 1" descr="preencoded.png" hidden="1">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5E7"/>
        </a:solidFill>
        <a:effectLst/>
      </p:bgPr>
    </p:bg>
    <p:spTree>
      <p:nvGrpSpPr>
        <p:cNvPr id="1" name=""/>
        <p:cNvGrpSpPr/>
        <p:nvPr/>
      </p:nvGrpSpPr>
      <p:grpSpPr>
        <a:xfrm>
          <a:off x="0" y="0"/>
          <a:ext cx="0" cy="0"/>
          <a:chOff x="0" y="0"/>
          <a:chExt cx="0" cy="0"/>
        </a:xfrm>
      </p:grpSpPr>
      <p:sp>
        <p:nvSpPr>
          <p:cNvPr id="2" name="Text 2">
            <a:extLst>
              <a:ext uri="{FF2B5EF4-FFF2-40B4-BE49-F238E27FC236}">
                <a16:creationId xmlns:a16="http://schemas.microsoft.com/office/drawing/2014/main" id="{70BB1437-A97B-9878-8405-E2CAF4036801}"/>
              </a:ext>
            </a:extLst>
          </p:cNvPr>
          <p:cNvSpPr/>
          <p:nvPr/>
        </p:nvSpPr>
        <p:spPr>
          <a:xfrm>
            <a:off x="4655165" y="3505418"/>
            <a:ext cx="5320070" cy="1218763"/>
          </a:xfrm>
          <a:prstGeom prst="rect">
            <a:avLst/>
          </a:prstGeom>
          <a:noFill/>
          <a:ln/>
        </p:spPr>
        <p:txBody>
          <a:bodyPr wrap="square" rtlCol="0" anchor="t"/>
          <a:lstStyle/>
          <a:p>
            <a:pPr marL="0" indent="0" algn="ctr">
              <a:lnSpc>
                <a:spcPts val="6842"/>
              </a:lnSpc>
              <a:buNone/>
            </a:pPr>
            <a:r>
              <a:rPr lang="en-US" sz="6600" dirty="0">
                <a:solidFill>
                  <a:srgbClr val="38512F"/>
                </a:solidFill>
                <a:latin typeface="Lora" pitchFamily="34" charset="0"/>
                <a:ea typeface="Lora" pitchFamily="34" charset="-122"/>
                <a:cs typeface="Lora" pitchFamily="34" charset="-120"/>
              </a:rPr>
              <a:t>R.A.I.N app</a:t>
            </a:r>
            <a:endParaRPr lang="en-US" sz="6600" dirty="0"/>
          </a:p>
        </p:txBody>
      </p:sp>
    </p:spTree>
    <p:extLst>
      <p:ext uri="{BB962C8B-B14F-4D97-AF65-F5344CB8AC3E}">
        <p14:creationId xmlns:p14="http://schemas.microsoft.com/office/powerpoint/2010/main" val="407248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5E7"/>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473AA50-A49C-2177-5258-EE9AF11330C4}"/>
              </a:ext>
            </a:extLst>
          </p:cNvPr>
          <p:cNvGrpSpPr/>
          <p:nvPr/>
        </p:nvGrpSpPr>
        <p:grpSpPr>
          <a:xfrm>
            <a:off x="3200400" y="0"/>
            <a:ext cx="8229600" cy="8229600"/>
            <a:chOff x="3055059" y="0"/>
            <a:chExt cx="8229600" cy="822960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FF3FA7B0-6026-68B9-0343-862C9B7B2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5059" y="0"/>
              <a:ext cx="8229600" cy="8229600"/>
            </a:xfrm>
            <a:prstGeom prst="rect">
              <a:avLst/>
            </a:prstGeom>
          </p:spPr>
        </p:pic>
        <p:sp>
          <p:nvSpPr>
            <p:cNvPr id="5" name="TextBox 4">
              <a:extLst>
                <a:ext uri="{FF2B5EF4-FFF2-40B4-BE49-F238E27FC236}">
                  <a16:creationId xmlns:a16="http://schemas.microsoft.com/office/drawing/2014/main" id="{2726A1C5-D8A3-CFCD-A722-5EA6299FE83B}"/>
                </a:ext>
              </a:extLst>
            </p:cNvPr>
            <p:cNvSpPr txBox="1"/>
            <p:nvPr/>
          </p:nvSpPr>
          <p:spPr>
            <a:xfrm>
              <a:off x="5557626" y="1344045"/>
              <a:ext cx="2933782" cy="1289007"/>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SG" sz="2592" b="1" dirty="0">
                  <a:latin typeface="Arial" panose="020B0604020202020204" pitchFamily="34" charset="0"/>
                  <a:ea typeface="Segoe UI Black" panose="020B0A02040204020203" pitchFamily="34" charset="0"/>
                  <a:cs typeface="Arial" panose="020B0604020202020204" pitchFamily="34" charset="0"/>
                </a:rPr>
                <a:t>Welcome to the R.A.I.N app “USER”</a:t>
              </a:r>
            </a:p>
          </p:txBody>
        </p:sp>
        <p:pic>
          <p:nvPicPr>
            <p:cNvPr id="2050" name="Picture 2" descr="Home ">
              <a:extLst>
                <a:ext uri="{FF2B5EF4-FFF2-40B4-BE49-F238E27FC236}">
                  <a16:creationId xmlns:a16="http://schemas.microsoft.com/office/drawing/2014/main" id="{EABB2EF6-EB03-A151-CF2A-3B75475F2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978" y="3755357"/>
              <a:ext cx="711199" cy="7111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ponsive ">
              <a:extLst>
                <a:ext uri="{FF2B5EF4-FFF2-40B4-BE49-F238E27FC236}">
                  <a16:creationId xmlns:a16="http://schemas.microsoft.com/office/drawing/2014/main" id="{D26439D6-8FAC-AE18-5F79-25981909C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7329" y="3663916"/>
              <a:ext cx="894080" cy="8940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anking ">
              <a:extLst>
                <a:ext uri="{FF2B5EF4-FFF2-40B4-BE49-F238E27FC236}">
                  <a16:creationId xmlns:a16="http://schemas.microsoft.com/office/drawing/2014/main" id="{83FB4020-53F1-0A02-B801-788ACC65AE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70977" y="5527038"/>
              <a:ext cx="7112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ttings ">
              <a:extLst>
                <a:ext uri="{FF2B5EF4-FFF2-40B4-BE49-F238E27FC236}">
                  <a16:creationId xmlns:a16="http://schemas.microsoft.com/office/drawing/2014/main" id="{29F88868-E982-8E5C-8C28-3C9E9B7DE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8767" y="5527038"/>
              <a:ext cx="711200" cy="71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6953ED-6C9F-D94D-DBAD-48CBAE9D54DD}"/>
                </a:ext>
              </a:extLst>
            </p:cNvPr>
            <p:cNvSpPr txBox="1"/>
            <p:nvPr/>
          </p:nvSpPr>
          <p:spPr>
            <a:xfrm>
              <a:off x="5950656" y="4557997"/>
              <a:ext cx="751840" cy="313932"/>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SG" sz="1440" b="1" dirty="0"/>
                <a:t>Home</a:t>
              </a:r>
            </a:p>
          </p:txBody>
        </p:sp>
        <p:sp>
          <p:nvSpPr>
            <p:cNvPr id="7" name="TextBox 6">
              <a:extLst>
                <a:ext uri="{FF2B5EF4-FFF2-40B4-BE49-F238E27FC236}">
                  <a16:creationId xmlns:a16="http://schemas.microsoft.com/office/drawing/2014/main" id="{10CC16F3-3498-54A0-8672-062441181F7F}"/>
                </a:ext>
              </a:extLst>
            </p:cNvPr>
            <p:cNvSpPr txBox="1"/>
            <p:nvPr/>
          </p:nvSpPr>
          <p:spPr>
            <a:xfrm>
              <a:off x="7597326" y="4557995"/>
              <a:ext cx="894080" cy="313932"/>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SG" sz="1440" b="1" dirty="0"/>
                <a:t>Devices</a:t>
              </a:r>
            </a:p>
          </p:txBody>
        </p:sp>
        <p:sp>
          <p:nvSpPr>
            <p:cNvPr id="8" name="TextBox 7">
              <a:extLst>
                <a:ext uri="{FF2B5EF4-FFF2-40B4-BE49-F238E27FC236}">
                  <a16:creationId xmlns:a16="http://schemas.microsoft.com/office/drawing/2014/main" id="{19E2BF96-8AE1-FB72-2AE4-451B4D29FACB}"/>
                </a:ext>
              </a:extLst>
            </p:cNvPr>
            <p:cNvSpPr txBox="1"/>
            <p:nvPr/>
          </p:nvSpPr>
          <p:spPr>
            <a:xfrm>
              <a:off x="5721494" y="6391534"/>
              <a:ext cx="1303024" cy="313932"/>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SG" sz="1440" b="1" dirty="0"/>
                <a:t>Leaderboard</a:t>
              </a:r>
            </a:p>
          </p:txBody>
        </p:sp>
        <p:sp>
          <p:nvSpPr>
            <p:cNvPr id="9" name="TextBox 8">
              <a:extLst>
                <a:ext uri="{FF2B5EF4-FFF2-40B4-BE49-F238E27FC236}">
                  <a16:creationId xmlns:a16="http://schemas.microsoft.com/office/drawing/2014/main" id="{DAB491E4-DBE6-A8E0-FFE1-9BBAC89104AA}"/>
                </a:ext>
              </a:extLst>
            </p:cNvPr>
            <p:cNvSpPr txBox="1"/>
            <p:nvPr/>
          </p:nvSpPr>
          <p:spPr>
            <a:xfrm>
              <a:off x="7597325" y="6391534"/>
              <a:ext cx="951754" cy="313932"/>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SG" sz="1440" b="1" dirty="0"/>
                <a:t>Settings</a:t>
              </a:r>
            </a:p>
          </p:txBody>
        </p:sp>
        <p:pic>
          <p:nvPicPr>
            <p:cNvPr id="2058" name="Picture 10" descr="WI FI ">
              <a:extLst>
                <a:ext uri="{FF2B5EF4-FFF2-40B4-BE49-F238E27FC236}">
                  <a16:creationId xmlns:a16="http://schemas.microsoft.com/office/drawing/2014/main" id="{433D5867-EDC5-1E47-B8C9-D53F5F54EC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60266" y="483728"/>
              <a:ext cx="262280" cy="2622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6D9333D-E66A-954D-F25F-F21C787DD13B}"/>
                </a:ext>
              </a:extLst>
            </p:cNvPr>
            <p:cNvPicPr>
              <a:picLocks noChangeAspect="1"/>
            </p:cNvPicPr>
            <p:nvPr/>
          </p:nvPicPr>
          <p:blipFill>
            <a:blip r:embed="rId8"/>
            <a:stretch>
              <a:fillRect/>
            </a:stretch>
          </p:blipFill>
          <p:spPr>
            <a:xfrm>
              <a:off x="7015599" y="7322506"/>
              <a:ext cx="308520" cy="308520"/>
            </a:xfrm>
            <a:prstGeom prst="rect">
              <a:avLst/>
            </a:prstGeom>
          </p:spPr>
        </p:pic>
      </p:grpSp>
    </p:spTree>
    <p:extLst>
      <p:ext uri="{BB962C8B-B14F-4D97-AF65-F5344CB8AC3E}">
        <p14:creationId xmlns:p14="http://schemas.microsoft.com/office/powerpoint/2010/main" val="2506701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5E7"/>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7D65B4FE-747C-F305-4648-DF8D5DDE4C5C}"/>
              </a:ext>
            </a:extLst>
          </p:cNvPr>
          <p:cNvGrpSpPr/>
          <p:nvPr/>
        </p:nvGrpSpPr>
        <p:grpSpPr>
          <a:xfrm>
            <a:off x="3200400" y="0"/>
            <a:ext cx="8229600" cy="8229600"/>
            <a:chOff x="3354660" y="0"/>
            <a:chExt cx="8229600" cy="8229600"/>
          </a:xfrm>
        </p:grpSpPr>
        <p:pic>
          <p:nvPicPr>
            <p:cNvPr id="4" name="Picture 3" descr="A black background with a black square&#10;&#10;Description automatically generated with medium confidence">
              <a:extLst>
                <a:ext uri="{FF2B5EF4-FFF2-40B4-BE49-F238E27FC236}">
                  <a16:creationId xmlns:a16="http://schemas.microsoft.com/office/drawing/2014/main" id="{FF3FA7B0-6026-68B9-0343-862C9B7B2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4660" y="0"/>
              <a:ext cx="8229600" cy="8229600"/>
            </a:xfrm>
            <a:prstGeom prst="rect">
              <a:avLst/>
            </a:prstGeom>
          </p:spPr>
        </p:pic>
        <p:sp>
          <p:nvSpPr>
            <p:cNvPr id="5" name="TextBox 4">
              <a:extLst>
                <a:ext uri="{FF2B5EF4-FFF2-40B4-BE49-F238E27FC236}">
                  <a16:creationId xmlns:a16="http://schemas.microsoft.com/office/drawing/2014/main" id="{2726A1C5-D8A3-CFCD-A722-5EA6299FE83B}"/>
                </a:ext>
              </a:extLst>
            </p:cNvPr>
            <p:cNvSpPr txBox="1"/>
            <p:nvPr/>
          </p:nvSpPr>
          <p:spPr>
            <a:xfrm>
              <a:off x="5857227" y="1344045"/>
              <a:ext cx="2933782" cy="1289007"/>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SG" sz="2592" b="1" dirty="0">
                  <a:latin typeface="Arial" panose="020B0604020202020204" pitchFamily="34" charset="0"/>
                  <a:ea typeface="Segoe UI Black" panose="020B0A02040204020203" pitchFamily="34" charset="0"/>
                  <a:cs typeface="Arial" panose="020B0604020202020204" pitchFamily="34" charset="0"/>
                </a:rPr>
                <a:t>Welcome to the R.A.I.N app “USER”</a:t>
              </a:r>
            </a:p>
          </p:txBody>
        </p:sp>
        <p:pic>
          <p:nvPicPr>
            <p:cNvPr id="2050" name="Picture 2" descr="Home ">
              <a:extLst>
                <a:ext uri="{FF2B5EF4-FFF2-40B4-BE49-F238E27FC236}">
                  <a16:creationId xmlns:a16="http://schemas.microsoft.com/office/drawing/2014/main" id="{EABB2EF6-EB03-A151-CF2A-3B75475F2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579" y="3755357"/>
              <a:ext cx="711199" cy="71119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sponsive ">
              <a:extLst>
                <a:ext uri="{FF2B5EF4-FFF2-40B4-BE49-F238E27FC236}">
                  <a16:creationId xmlns:a16="http://schemas.microsoft.com/office/drawing/2014/main" id="{D26439D6-8FAC-AE18-5F79-25981909CF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930" y="3663916"/>
              <a:ext cx="894080" cy="89408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anking ">
              <a:extLst>
                <a:ext uri="{FF2B5EF4-FFF2-40B4-BE49-F238E27FC236}">
                  <a16:creationId xmlns:a16="http://schemas.microsoft.com/office/drawing/2014/main" id="{83FB4020-53F1-0A02-B801-788ACC65AE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0578" y="5527038"/>
              <a:ext cx="711200" cy="7112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ettings ">
              <a:extLst>
                <a:ext uri="{FF2B5EF4-FFF2-40B4-BE49-F238E27FC236}">
                  <a16:creationId xmlns:a16="http://schemas.microsoft.com/office/drawing/2014/main" id="{29F88868-E982-8E5C-8C28-3C9E9B7DEA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8368" y="5527038"/>
              <a:ext cx="711200" cy="71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56953ED-6C9F-D94D-DBAD-48CBAE9D54DD}"/>
                </a:ext>
              </a:extLst>
            </p:cNvPr>
            <p:cNvSpPr txBox="1"/>
            <p:nvPr/>
          </p:nvSpPr>
          <p:spPr>
            <a:xfrm>
              <a:off x="6250257" y="4557997"/>
              <a:ext cx="751840" cy="313932"/>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SG" sz="1440" b="1" dirty="0"/>
                <a:t>Home</a:t>
              </a:r>
            </a:p>
          </p:txBody>
        </p:sp>
        <p:sp>
          <p:nvSpPr>
            <p:cNvPr id="7" name="TextBox 6">
              <a:extLst>
                <a:ext uri="{FF2B5EF4-FFF2-40B4-BE49-F238E27FC236}">
                  <a16:creationId xmlns:a16="http://schemas.microsoft.com/office/drawing/2014/main" id="{10CC16F3-3498-54A0-8672-062441181F7F}"/>
                </a:ext>
              </a:extLst>
            </p:cNvPr>
            <p:cNvSpPr txBox="1"/>
            <p:nvPr/>
          </p:nvSpPr>
          <p:spPr>
            <a:xfrm>
              <a:off x="7896927" y="4557995"/>
              <a:ext cx="894080" cy="313932"/>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SG" sz="1440" b="1" dirty="0"/>
                <a:t>Devices</a:t>
              </a:r>
            </a:p>
          </p:txBody>
        </p:sp>
        <p:sp>
          <p:nvSpPr>
            <p:cNvPr id="8" name="TextBox 7">
              <a:extLst>
                <a:ext uri="{FF2B5EF4-FFF2-40B4-BE49-F238E27FC236}">
                  <a16:creationId xmlns:a16="http://schemas.microsoft.com/office/drawing/2014/main" id="{19E2BF96-8AE1-FB72-2AE4-451B4D29FACB}"/>
                </a:ext>
              </a:extLst>
            </p:cNvPr>
            <p:cNvSpPr txBox="1"/>
            <p:nvPr/>
          </p:nvSpPr>
          <p:spPr>
            <a:xfrm>
              <a:off x="6021095" y="6391534"/>
              <a:ext cx="1303024" cy="313932"/>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SG" sz="1440" b="1" dirty="0"/>
                <a:t>Leaderboard</a:t>
              </a:r>
            </a:p>
          </p:txBody>
        </p:sp>
        <p:sp>
          <p:nvSpPr>
            <p:cNvPr id="9" name="TextBox 8">
              <a:extLst>
                <a:ext uri="{FF2B5EF4-FFF2-40B4-BE49-F238E27FC236}">
                  <a16:creationId xmlns:a16="http://schemas.microsoft.com/office/drawing/2014/main" id="{DAB491E4-DBE6-A8E0-FFE1-9BBAC89104AA}"/>
                </a:ext>
              </a:extLst>
            </p:cNvPr>
            <p:cNvSpPr txBox="1"/>
            <p:nvPr/>
          </p:nvSpPr>
          <p:spPr>
            <a:xfrm>
              <a:off x="7896926" y="6391534"/>
              <a:ext cx="951754" cy="313932"/>
            </a:xfrm>
            <a:prstGeom prst="rect">
              <a:avLst/>
            </a:prstGeom>
            <a:noFill/>
          </p:spPr>
          <p:txBody>
            <a:bodyPr wrap="square" rtlCol="0">
              <a:spAutoFit/>
            </a:bodyP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r>
                <a:rPr lang="en-SG" sz="1440" b="1" dirty="0"/>
                <a:t>Settings</a:t>
              </a:r>
            </a:p>
          </p:txBody>
        </p:sp>
        <p:pic>
          <p:nvPicPr>
            <p:cNvPr id="2058" name="Picture 10" descr="WI FI ">
              <a:extLst>
                <a:ext uri="{FF2B5EF4-FFF2-40B4-BE49-F238E27FC236}">
                  <a16:creationId xmlns:a16="http://schemas.microsoft.com/office/drawing/2014/main" id="{433D5867-EDC5-1E47-B8C9-D53F5F54ECC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9867" y="483728"/>
              <a:ext cx="262280" cy="26228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6D9333D-E66A-954D-F25F-F21C787DD13B}"/>
                </a:ext>
              </a:extLst>
            </p:cNvPr>
            <p:cNvPicPr>
              <a:picLocks noChangeAspect="1"/>
            </p:cNvPicPr>
            <p:nvPr/>
          </p:nvPicPr>
          <p:blipFill>
            <a:blip r:embed="rId8"/>
            <a:stretch>
              <a:fillRect/>
            </a:stretch>
          </p:blipFill>
          <p:spPr>
            <a:xfrm>
              <a:off x="7315200" y="7322506"/>
              <a:ext cx="308520" cy="308520"/>
            </a:xfrm>
            <a:prstGeom prst="rect">
              <a:avLst/>
            </a:prstGeom>
          </p:spPr>
        </p:pic>
        <p:sp>
          <p:nvSpPr>
            <p:cNvPr id="13" name="Rectangle 12">
              <a:extLst>
                <a:ext uri="{FF2B5EF4-FFF2-40B4-BE49-F238E27FC236}">
                  <a16:creationId xmlns:a16="http://schemas.microsoft.com/office/drawing/2014/main" id="{6596E9FD-A001-B74B-BE66-E6F696E177A1}"/>
                </a:ext>
              </a:extLst>
            </p:cNvPr>
            <p:cNvSpPr/>
            <p:nvPr/>
          </p:nvSpPr>
          <p:spPr>
            <a:xfrm>
              <a:off x="5857228" y="5255972"/>
              <a:ext cx="1571999" cy="1629584"/>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a:lstStyle>
            <a:p>
              <a:pPr algn="ctr"/>
              <a:endParaRPr lang="en-SG" sz="2592"/>
            </a:p>
          </p:txBody>
        </p:sp>
      </p:grpSp>
    </p:spTree>
    <p:extLst>
      <p:ext uri="{BB962C8B-B14F-4D97-AF65-F5344CB8AC3E}">
        <p14:creationId xmlns:p14="http://schemas.microsoft.com/office/powerpoint/2010/main" val="1587196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5E7"/>
        </a:solidFill>
        <a:effectLst/>
      </p:bgPr>
    </p:bg>
    <p:spTree>
      <p:nvGrpSpPr>
        <p:cNvPr id="1" name=""/>
        <p:cNvGrpSpPr/>
        <p:nvPr/>
      </p:nvGrpSpPr>
      <p:grpSpPr>
        <a:xfrm>
          <a:off x="0" y="0"/>
          <a:ext cx="0" cy="0"/>
          <a:chOff x="0" y="0"/>
          <a:chExt cx="0" cy="0"/>
        </a:xfrm>
      </p:grpSpPr>
      <p:pic>
        <p:nvPicPr>
          <p:cNvPr id="39" name="Picture 38" descr="A black background with a black square&#10;&#10;Description automatically generated with medium confidence">
            <a:extLst>
              <a:ext uri="{FF2B5EF4-FFF2-40B4-BE49-F238E27FC236}">
                <a16:creationId xmlns:a16="http://schemas.microsoft.com/office/drawing/2014/main" id="{CD78B1CF-F007-E218-EDF5-77BBCC0D1B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397" y="0"/>
            <a:ext cx="8229600" cy="8229600"/>
          </a:xfrm>
          <a:prstGeom prst="rect">
            <a:avLst/>
          </a:prstGeom>
        </p:spPr>
      </p:pic>
      <p:grpSp>
        <p:nvGrpSpPr>
          <p:cNvPr id="24" name="Group 23">
            <a:extLst>
              <a:ext uri="{FF2B5EF4-FFF2-40B4-BE49-F238E27FC236}">
                <a16:creationId xmlns:a16="http://schemas.microsoft.com/office/drawing/2014/main" id="{01599863-8163-F669-1450-25DC0AE4192E}"/>
              </a:ext>
            </a:extLst>
          </p:cNvPr>
          <p:cNvGrpSpPr/>
          <p:nvPr/>
        </p:nvGrpSpPr>
        <p:grpSpPr>
          <a:xfrm>
            <a:off x="5868303" y="483727"/>
            <a:ext cx="2934302" cy="7147298"/>
            <a:chOff x="8302591" y="403106"/>
            <a:chExt cx="2479040" cy="5956082"/>
          </a:xfrm>
        </p:grpSpPr>
        <p:sp>
          <p:nvSpPr>
            <p:cNvPr id="26" name="TextBox 25">
              <a:extLst>
                <a:ext uri="{FF2B5EF4-FFF2-40B4-BE49-F238E27FC236}">
                  <a16:creationId xmlns:a16="http://schemas.microsoft.com/office/drawing/2014/main" id="{C323518E-EB25-F723-59A4-4BF60473D292}"/>
                </a:ext>
              </a:extLst>
            </p:cNvPr>
            <p:cNvSpPr txBox="1"/>
            <p:nvPr/>
          </p:nvSpPr>
          <p:spPr>
            <a:xfrm>
              <a:off x="8319701" y="646853"/>
              <a:ext cx="2444818" cy="830997"/>
            </a:xfrm>
            <a:prstGeom prst="rect">
              <a:avLst/>
            </a:prstGeom>
            <a:noFill/>
          </p:spPr>
          <p:txBody>
            <a:bodyPr wrap="square" rtlCol="0">
              <a:spAutoFit/>
            </a:bodyPr>
            <a:lstStyle/>
            <a:p>
              <a:pPr algn="ctr"/>
              <a:r>
                <a:rPr lang="en-SG" sz="2400" b="1" dirty="0">
                  <a:latin typeface="+mj-lt"/>
                  <a:ea typeface="Segoe UI Black" panose="020B0A02040204020203" pitchFamily="34" charset="0"/>
                  <a:cs typeface="Arial" panose="020B0604020202020204" pitchFamily="34" charset="0"/>
                </a:rPr>
                <a:t>Savers</a:t>
              </a:r>
            </a:p>
            <a:p>
              <a:pPr algn="ctr"/>
              <a:r>
                <a:rPr lang="en-SG" sz="2400" b="1" dirty="0">
                  <a:latin typeface="+mj-lt"/>
                  <a:ea typeface="Segoe UI Black" panose="020B0A02040204020203" pitchFamily="34" charset="0"/>
                  <a:cs typeface="Arial" panose="020B0604020202020204" pitchFamily="34" charset="0"/>
                </a:rPr>
                <a:t>Leaderboard</a:t>
              </a:r>
            </a:p>
          </p:txBody>
        </p:sp>
        <p:pic>
          <p:nvPicPr>
            <p:cNvPr id="27" name="Picture 10" descr="WI FI ">
              <a:extLst>
                <a:ext uri="{FF2B5EF4-FFF2-40B4-BE49-F238E27FC236}">
                  <a16:creationId xmlns:a16="http://schemas.microsoft.com/office/drawing/2014/main" id="{9326FDE2-7627-A4F2-341B-B0923B44A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7005" y="403106"/>
              <a:ext cx="218567" cy="21856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A24B90EC-3E0C-D1CB-D185-28579FE36709}"/>
                </a:ext>
              </a:extLst>
            </p:cNvPr>
            <p:cNvPicPr>
              <a:picLocks noChangeAspect="1"/>
            </p:cNvPicPr>
            <p:nvPr/>
          </p:nvPicPr>
          <p:blipFill>
            <a:blip r:embed="rId4"/>
            <a:stretch>
              <a:fillRect/>
            </a:stretch>
          </p:blipFill>
          <p:spPr>
            <a:xfrm>
              <a:off x="9396450" y="6102088"/>
              <a:ext cx="257100" cy="257100"/>
            </a:xfrm>
            <a:prstGeom prst="rect">
              <a:avLst/>
            </a:prstGeom>
          </p:spPr>
        </p:pic>
        <p:sp>
          <p:nvSpPr>
            <p:cNvPr id="29" name="Rectangle: Rounded Corners 28">
              <a:extLst>
                <a:ext uri="{FF2B5EF4-FFF2-40B4-BE49-F238E27FC236}">
                  <a16:creationId xmlns:a16="http://schemas.microsoft.com/office/drawing/2014/main" id="{03645364-E248-947B-110D-963E94AD052A}"/>
                </a:ext>
              </a:extLst>
            </p:cNvPr>
            <p:cNvSpPr/>
            <p:nvPr/>
          </p:nvSpPr>
          <p:spPr>
            <a:xfrm>
              <a:off x="8302591" y="1634492"/>
              <a:ext cx="2479040" cy="467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Ong family</a:t>
              </a:r>
            </a:p>
          </p:txBody>
        </p:sp>
        <p:sp>
          <p:nvSpPr>
            <p:cNvPr id="30" name="Rectangle: Rounded Corners 29">
              <a:extLst>
                <a:ext uri="{FF2B5EF4-FFF2-40B4-BE49-F238E27FC236}">
                  <a16:creationId xmlns:a16="http://schemas.microsoft.com/office/drawing/2014/main" id="{A4A4DAFC-6D3D-3334-38EC-8FD68C8663BA}"/>
                </a:ext>
              </a:extLst>
            </p:cNvPr>
            <p:cNvSpPr/>
            <p:nvPr/>
          </p:nvSpPr>
          <p:spPr>
            <a:xfrm>
              <a:off x="8461087" y="2285884"/>
              <a:ext cx="2162048" cy="467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Zaki family</a:t>
              </a:r>
            </a:p>
          </p:txBody>
        </p:sp>
        <p:sp>
          <p:nvSpPr>
            <p:cNvPr id="31" name="Rectangle: Rounded Corners 30">
              <a:extLst>
                <a:ext uri="{FF2B5EF4-FFF2-40B4-BE49-F238E27FC236}">
                  <a16:creationId xmlns:a16="http://schemas.microsoft.com/office/drawing/2014/main" id="{85B62292-848A-A654-51D5-AF2D60C1231F}"/>
                </a:ext>
              </a:extLst>
            </p:cNvPr>
            <p:cNvSpPr/>
            <p:nvPr/>
          </p:nvSpPr>
          <p:spPr>
            <a:xfrm>
              <a:off x="8592231" y="2937276"/>
              <a:ext cx="1899759" cy="46736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dirty="0"/>
                <a:t>Lee family</a:t>
              </a:r>
            </a:p>
          </p:txBody>
        </p:sp>
        <p:pic>
          <p:nvPicPr>
            <p:cNvPr id="32" name="Picture 2" descr="Shape ">
              <a:extLst>
                <a:ext uri="{FF2B5EF4-FFF2-40B4-BE49-F238E27FC236}">
                  <a16:creationId xmlns:a16="http://schemas.microsoft.com/office/drawing/2014/main" id="{2C139F9E-2299-53E9-D25F-1E50750EE7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700000">
              <a:off x="8841515" y="3701985"/>
              <a:ext cx="1366967" cy="136696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BE78359A-160F-6EFA-196D-892E20639FA9}"/>
                </a:ext>
              </a:extLst>
            </p:cNvPr>
            <p:cNvPicPr>
              <a:picLocks noChangeAspect="1"/>
            </p:cNvPicPr>
            <p:nvPr/>
          </p:nvPicPr>
          <p:blipFill>
            <a:blip r:embed="rId6"/>
            <a:stretch>
              <a:fillRect/>
            </a:stretch>
          </p:blipFill>
          <p:spPr>
            <a:xfrm flipH="1">
              <a:off x="9302070" y="5504147"/>
              <a:ext cx="445855" cy="445855"/>
            </a:xfrm>
            <a:prstGeom prst="rect">
              <a:avLst/>
            </a:prstGeom>
          </p:spPr>
        </p:pic>
        <p:pic>
          <p:nvPicPr>
            <p:cNvPr id="34" name="Picture 33">
              <a:extLst>
                <a:ext uri="{FF2B5EF4-FFF2-40B4-BE49-F238E27FC236}">
                  <a16:creationId xmlns:a16="http://schemas.microsoft.com/office/drawing/2014/main" id="{5FD1630A-5E42-5F25-9EC7-AAFCA881598E}"/>
                </a:ext>
              </a:extLst>
            </p:cNvPr>
            <p:cNvPicPr>
              <a:picLocks noChangeAspect="1"/>
            </p:cNvPicPr>
            <p:nvPr/>
          </p:nvPicPr>
          <p:blipFill>
            <a:blip r:embed="rId7"/>
            <a:stretch>
              <a:fillRect/>
            </a:stretch>
          </p:blipFill>
          <p:spPr>
            <a:xfrm>
              <a:off x="8425755" y="1701696"/>
              <a:ext cx="332952" cy="332952"/>
            </a:xfrm>
            <a:prstGeom prst="rect">
              <a:avLst/>
            </a:prstGeom>
          </p:spPr>
        </p:pic>
        <p:pic>
          <p:nvPicPr>
            <p:cNvPr id="35" name="Picture 34">
              <a:extLst>
                <a:ext uri="{FF2B5EF4-FFF2-40B4-BE49-F238E27FC236}">
                  <a16:creationId xmlns:a16="http://schemas.microsoft.com/office/drawing/2014/main" id="{DC3A3CFA-5E90-BAE2-162E-4D46F9F8BDB5}"/>
                </a:ext>
              </a:extLst>
            </p:cNvPr>
            <p:cNvPicPr>
              <a:picLocks noChangeAspect="1"/>
            </p:cNvPicPr>
            <p:nvPr/>
          </p:nvPicPr>
          <p:blipFill>
            <a:blip r:embed="rId8"/>
            <a:stretch>
              <a:fillRect/>
            </a:stretch>
          </p:blipFill>
          <p:spPr>
            <a:xfrm>
              <a:off x="8558406" y="2353088"/>
              <a:ext cx="332952" cy="332952"/>
            </a:xfrm>
            <a:prstGeom prst="rect">
              <a:avLst/>
            </a:prstGeom>
          </p:spPr>
        </p:pic>
        <p:pic>
          <p:nvPicPr>
            <p:cNvPr id="36" name="Picture 35">
              <a:extLst>
                <a:ext uri="{FF2B5EF4-FFF2-40B4-BE49-F238E27FC236}">
                  <a16:creationId xmlns:a16="http://schemas.microsoft.com/office/drawing/2014/main" id="{98EB1520-D6CD-ACEE-92C5-044ED1D446D0}"/>
                </a:ext>
              </a:extLst>
            </p:cNvPr>
            <p:cNvPicPr>
              <a:picLocks noChangeAspect="1"/>
            </p:cNvPicPr>
            <p:nvPr/>
          </p:nvPicPr>
          <p:blipFill>
            <a:blip r:embed="rId9"/>
            <a:stretch>
              <a:fillRect/>
            </a:stretch>
          </p:blipFill>
          <p:spPr>
            <a:xfrm>
              <a:off x="8659460" y="3004480"/>
              <a:ext cx="332951" cy="332951"/>
            </a:xfrm>
            <a:prstGeom prst="rect">
              <a:avLst/>
            </a:prstGeom>
          </p:spPr>
        </p:pic>
      </p:grpSp>
    </p:spTree>
    <p:extLst>
      <p:ext uri="{BB962C8B-B14F-4D97-AF65-F5344CB8AC3E}">
        <p14:creationId xmlns:p14="http://schemas.microsoft.com/office/powerpoint/2010/main" val="197539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5E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9AD01BF-1442-73F9-7B0B-2E449C5A81F5}"/>
              </a:ext>
            </a:extLst>
          </p:cNvPr>
          <p:cNvPicPr>
            <a:picLocks noChangeAspect="1"/>
          </p:cNvPicPr>
          <p:nvPr/>
        </p:nvPicPr>
        <p:blipFill>
          <a:blip r:embed="rId2"/>
          <a:stretch>
            <a:fillRect/>
          </a:stretch>
        </p:blipFill>
        <p:spPr>
          <a:xfrm>
            <a:off x="784144" y="824106"/>
            <a:ext cx="13062112" cy="6581387"/>
          </a:xfrm>
          <a:prstGeom prst="rect">
            <a:avLst/>
          </a:prstGeom>
        </p:spPr>
      </p:pic>
    </p:spTree>
    <p:extLst>
      <p:ext uri="{BB962C8B-B14F-4D97-AF65-F5344CB8AC3E}">
        <p14:creationId xmlns:p14="http://schemas.microsoft.com/office/powerpoint/2010/main" val="3366615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23276" y="0"/>
            <a:ext cx="14630400" cy="8229600"/>
          </a:xfrm>
          <a:prstGeom prst="rect">
            <a:avLst/>
          </a:prstGeom>
          <a:solidFill>
            <a:srgbClr val="FEF5E7"/>
          </a:solidFill>
          <a:ln/>
        </p:spPr>
        <p:txBody>
          <a:bodyPr/>
          <a:lstStyle/>
          <a:p>
            <a:r>
              <a:rPr lang="en-SG"/>
              <a:t>`</a:t>
            </a:r>
            <a:endParaRPr lang="en-SG" dirty="0"/>
          </a:p>
        </p:txBody>
      </p:sp>
      <p:pic>
        <p:nvPicPr>
          <p:cNvPr id="4" name="Image 0" descr="preencoded.png"/>
          <p:cNvPicPr>
            <a:picLocks noChangeAspect="1"/>
          </p:cNvPicPr>
          <p:nvPr/>
        </p:nvPicPr>
        <p:blipFill>
          <a:blip r:embed="rId3"/>
          <a:stretch>
            <a:fillRect/>
          </a:stretch>
        </p:blipFill>
        <p:spPr>
          <a:xfrm>
            <a:off x="10980420" y="0"/>
            <a:ext cx="3657600" cy="8250794"/>
          </a:xfrm>
          <a:prstGeom prst="rect">
            <a:avLst/>
          </a:prstGeom>
        </p:spPr>
      </p:pic>
      <p:sp>
        <p:nvSpPr>
          <p:cNvPr id="5" name="Text 2"/>
          <p:cNvSpPr/>
          <p:nvPr/>
        </p:nvSpPr>
        <p:spPr>
          <a:xfrm>
            <a:off x="1251108" y="129540"/>
            <a:ext cx="6951345"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Implementation</a:t>
            </a:r>
            <a:endParaRPr lang="en-US" sz="5474" dirty="0"/>
          </a:p>
        </p:txBody>
      </p:sp>
      <p:sp>
        <p:nvSpPr>
          <p:cNvPr id="6" name="Shape 3"/>
          <p:cNvSpPr/>
          <p:nvPr/>
        </p:nvSpPr>
        <p:spPr>
          <a:xfrm>
            <a:off x="1442442" y="1555194"/>
            <a:ext cx="34647" cy="8030885"/>
          </a:xfrm>
          <a:prstGeom prst="rect">
            <a:avLst/>
          </a:prstGeom>
          <a:solidFill>
            <a:srgbClr val="38512F"/>
          </a:solidFill>
          <a:ln/>
        </p:spPr>
        <p:txBody>
          <a:bodyPr/>
          <a:lstStyle/>
          <a:p>
            <a:endParaRPr lang="en-SG"/>
          </a:p>
        </p:txBody>
      </p:sp>
      <p:sp>
        <p:nvSpPr>
          <p:cNvPr id="7" name="Shape 4"/>
          <p:cNvSpPr/>
          <p:nvPr/>
        </p:nvSpPr>
        <p:spPr>
          <a:xfrm>
            <a:off x="1777543" y="1843116"/>
            <a:ext cx="973098" cy="34647"/>
          </a:xfrm>
          <a:prstGeom prst="rect">
            <a:avLst/>
          </a:prstGeom>
          <a:solidFill>
            <a:srgbClr val="38512F"/>
          </a:solidFill>
          <a:ln/>
        </p:spPr>
        <p:txBody>
          <a:bodyPr/>
          <a:lstStyle/>
          <a:p>
            <a:endParaRPr lang="en-SG"/>
          </a:p>
        </p:txBody>
      </p:sp>
      <p:sp>
        <p:nvSpPr>
          <p:cNvPr id="8" name="Shape 5"/>
          <p:cNvSpPr/>
          <p:nvPr/>
        </p:nvSpPr>
        <p:spPr>
          <a:xfrm>
            <a:off x="1151989" y="1547781"/>
            <a:ext cx="625554" cy="625554"/>
          </a:xfrm>
          <a:prstGeom prst="roundRect">
            <a:avLst>
              <a:gd name="adj" fmla="val 13335"/>
            </a:avLst>
          </a:prstGeom>
          <a:solidFill>
            <a:srgbClr val="F6E9D5"/>
          </a:solidFill>
          <a:ln/>
        </p:spPr>
        <p:txBody>
          <a:bodyPr/>
          <a:lstStyle/>
          <a:p>
            <a:endParaRPr lang="en-SG"/>
          </a:p>
        </p:txBody>
      </p:sp>
      <p:sp>
        <p:nvSpPr>
          <p:cNvPr id="9" name="Text 6"/>
          <p:cNvSpPr/>
          <p:nvPr/>
        </p:nvSpPr>
        <p:spPr>
          <a:xfrm>
            <a:off x="1388804" y="1599931"/>
            <a:ext cx="151805"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1</a:t>
            </a:r>
            <a:endParaRPr lang="en-US" sz="3284" dirty="0"/>
          </a:p>
        </p:txBody>
      </p:sp>
      <p:sp>
        <p:nvSpPr>
          <p:cNvPr id="10" name="Text 7"/>
          <p:cNvSpPr/>
          <p:nvPr/>
        </p:nvSpPr>
        <p:spPr>
          <a:xfrm>
            <a:off x="2994005" y="1608503"/>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Extract Components</a:t>
            </a:r>
            <a:endParaRPr lang="en-US" sz="2737" dirty="0"/>
          </a:p>
        </p:txBody>
      </p:sp>
      <p:sp>
        <p:nvSpPr>
          <p:cNvPr id="11" name="Text 8"/>
          <p:cNvSpPr/>
          <p:nvPr/>
        </p:nvSpPr>
        <p:spPr>
          <a:xfrm>
            <a:off x="2994005" y="2209650"/>
            <a:ext cx="6941225" cy="1334453"/>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Extract working components from e-waste, test them for functionality, and interface them with the ESP32 board to create the R.A.I.N. system.</a:t>
            </a:r>
            <a:endParaRPr lang="en-US" sz="2189" dirty="0"/>
          </a:p>
        </p:txBody>
      </p:sp>
      <p:sp>
        <p:nvSpPr>
          <p:cNvPr id="12" name="Shape 9"/>
          <p:cNvSpPr/>
          <p:nvPr/>
        </p:nvSpPr>
        <p:spPr>
          <a:xfrm>
            <a:off x="1876662" y="4969502"/>
            <a:ext cx="973098" cy="34647"/>
          </a:xfrm>
          <a:prstGeom prst="rect">
            <a:avLst/>
          </a:prstGeom>
          <a:solidFill>
            <a:srgbClr val="38512F"/>
          </a:solidFill>
          <a:ln/>
        </p:spPr>
        <p:txBody>
          <a:bodyPr/>
          <a:lstStyle/>
          <a:p>
            <a:endParaRPr lang="en-SG"/>
          </a:p>
        </p:txBody>
      </p:sp>
      <p:sp>
        <p:nvSpPr>
          <p:cNvPr id="13" name="Shape 10"/>
          <p:cNvSpPr/>
          <p:nvPr/>
        </p:nvSpPr>
        <p:spPr>
          <a:xfrm>
            <a:off x="1151989" y="4674167"/>
            <a:ext cx="625554" cy="625554"/>
          </a:xfrm>
          <a:prstGeom prst="roundRect">
            <a:avLst>
              <a:gd name="adj" fmla="val 13335"/>
            </a:avLst>
          </a:prstGeom>
          <a:solidFill>
            <a:srgbClr val="F6E9D5"/>
          </a:solidFill>
          <a:ln/>
        </p:spPr>
        <p:txBody>
          <a:bodyPr/>
          <a:lstStyle/>
          <a:p>
            <a:endParaRPr lang="en-SG"/>
          </a:p>
        </p:txBody>
      </p:sp>
      <p:sp>
        <p:nvSpPr>
          <p:cNvPr id="14" name="Text 11"/>
          <p:cNvSpPr/>
          <p:nvPr/>
        </p:nvSpPr>
        <p:spPr>
          <a:xfrm>
            <a:off x="1376004" y="4726317"/>
            <a:ext cx="223957"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2</a:t>
            </a:r>
            <a:endParaRPr lang="en-US" sz="3284" dirty="0"/>
          </a:p>
        </p:txBody>
      </p:sp>
      <p:sp>
        <p:nvSpPr>
          <p:cNvPr id="15" name="Text 12"/>
          <p:cNvSpPr/>
          <p:nvPr/>
        </p:nvSpPr>
        <p:spPr>
          <a:xfrm>
            <a:off x="3017281" y="4734889"/>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Develop Firmware</a:t>
            </a:r>
            <a:endParaRPr lang="en-US" sz="2737" dirty="0"/>
          </a:p>
        </p:txBody>
      </p:sp>
      <p:sp>
        <p:nvSpPr>
          <p:cNvPr id="16" name="Text 13"/>
          <p:cNvSpPr/>
          <p:nvPr/>
        </p:nvSpPr>
        <p:spPr>
          <a:xfrm>
            <a:off x="3017281" y="5336036"/>
            <a:ext cx="6941225" cy="1334453"/>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Develop custom firmware to manage the communication between the ESP32 board and the RainMaker cloud service, ensuring seamless integration and control.</a:t>
            </a:r>
            <a:endParaRPr lang="en-US" sz="2189" dirty="0"/>
          </a:p>
        </p:txBody>
      </p:sp>
      <p:pic>
        <p:nvPicPr>
          <p:cNvPr id="22" name="Image 1" descr="preencoded.png" hidden="1">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1">
            <a:extLst>
              <a:ext uri="{FF2B5EF4-FFF2-40B4-BE49-F238E27FC236}">
                <a16:creationId xmlns:a16="http://schemas.microsoft.com/office/drawing/2014/main" id="{C4D73A28-24D0-F480-F3A5-12DD8046A2E6}"/>
              </a:ext>
            </a:extLst>
          </p:cNvPr>
          <p:cNvSpPr/>
          <p:nvPr/>
        </p:nvSpPr>
        <p:spPr>
          <a:xfrm>
            <a:off x="0" y="0"/>
            <a:ext cx="14630400" cy="8229600"/>
          </a:xfrm>
          <a:prstGeom prst="rect">
            <a:avLst/>
          </a:prstGeom>
          <a:solidFill>
            <a:srgbClr val="FEF5E7"/>
          </a:solidFill>
          <a:ln/>
        </p:spPr>
        <p:txBody>
          <a:bodyPr/>
          <a:lstStyle/>
          <a:p>
            <a:endParaRPr lang="en-SG" dirty="0"/>
          </a:p>
        </p:txBody>
      </p:sp>
      <p:sp>
        <p:nvSpPr>
          <p:cNvPr id="6" name="Shape 3"/>
          <p:cNvSpPr/>
          <p:nvPr/>
        </p:nvSpPr>
        <p:spPr>
          <a:xfrm>
            <a:off x="1458792" y="-1175305"/>
            <a:ext cx="45719" cy="2880876"/>
          </a:xfrm>
          <a:prstGeom prst="rect">
            <a:avLst/>
          </a:prstGeom>
          <a:solidFill>
            <a:srgbClr val="38512F"/>
          </a:solidFill>
          <a:ln/>
        </p:spPr>
        <p:txBody>
          <a:bodyPr/>
          <a:lstStyle/>
          <a:p>
            <a:endParaRPr lang="en-SG"/>
          </a:p>
        </p:txBody>
      </p:sp>
      <p:sp>
        <p:nvSpPr>
          <p:cNvPr id="7" name="Shape 4"/>
          <p:cNvSpPr/>
          <p:nvPr/>
        </p:nvSpPr>
        <p:spPr>
          <a:xfrm>
            <a:off x="1813679" y="5499936"/>
            <a:ext cx="973098" cy="34647"/>
          </a:xfrm>
          <a:prstGeom prst="rect">
            <a:avLst/>
          </a:prstGeom>
          <a:solidFill>
            <a:srgbClr val="38512F"/>
          </a:solidFill>
          <a:ln/>
        </p:spPr>
        <p:txBody>
          <a:bodyPr/>
          <a:lstStyle/>
          <a:p>
            <a:endParaRPr lang="en-SG"/>
          </a:p>
        </p:txBody>
      </p:sp>
      <p:sp>
        <p:nvSpPr>
          <p:cNvPr id="8" name="Shape 5"/>
          <p:cNvSpPr/>
          <p:nvPr/>
        </p:nvSpPr>
        <p:spPr>
          <a:xfrm>
            <a:off x="1188125" y="5204601"/>
            <a:ext cx="625554" cy="625554"/>
          </a:xfrm>
          <a:prstGeom prst="roundRect">
            <a:avLst>
              <a:gd name="adj" fmla="val 13335"/>
            </a:avLst>
          </a:prstGeom>
          <a:solidFill>
            <a:srgbClr val="F6E9D5"/>
          </a:solidFill>
          <a:ln/>
        </p:spPr>
        <p:txBody>
          <a:bodyPr/>
          <a:lstStyle/>
          <a:p>
            <a:endParaRPr lang="en-SG"/>
          </a:p>
        </p:txBody>
      </p:sp>
      <p:sp>
        <p:nvSpPr>
          <p:cNvPr id="9" name="Text 6"/>
          <p:cNvSpPr/>
          <p:nvPr/>
        </p:nvSpPr>
        <p:spPr>
          <a:xfrm>
            <a:off x="1424940" y="5256751"/>
            <a:ext cx="151805"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rPr>
              <a:t>4</a:t>
            </a:r>
            <a:endParaRPr lang="en-US" sz="3284" dirty="0"/>
          </a:p>
        </p:txBody>
      </p:sp>
      <p:sp>
        <p:nvSpPr>
          <p:cNvPr id="10" name="Text 7"/>
          <p:cNvSpPr/>
          <p:nvPr/>
        </p:nvSpPr>
        <p:spPr>
          <a:xfrm>
            <a:off x="3030141" y="5265323"/>
            <a:ext cx="3475673"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Collect and rank electricity usage</a:t>
            </a:r>
            <a:endParaRPr lang="en-US" sz="2737" dirty="0"/>
          </a:p>
        </p:txBody>
      </p:sp>
      <p:sp>
        <p:nvSpPr>
          <p:cNvPr id="11" name="Text 8"/>
          <p:cNvSpPr/>
          <p:nvPr/>
        </p:nvSpPr>
        <p:spPr>
          <a:xfrm>
            <a:off x="3030141" y="5866470"/>
            <a:ext cx="6941225" cy="1334453"/>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Collect the participating homeowner’s electricity usage and rank them monthly, the more energy saved the higher ranked they are</a:t>
            </a:r>
            <a:endParaRPr lang="en-US" sz="2189" dirty="0"/>
          </a:p>
        </p:txBody>
      </p:sp>
      <p:pic>
        <p:nvPicPr>
          <p:cNvPr id="22" name="Image 1" descr="preencoded.png" hidden="1">
            <a:hlinkClick r:id="rId3"/>
          </p:cNvPr>
          <p:cNvPicPr>
            <a:picLocks noChangeAspect="1"/>
          </p:cNvPicPr>
          <p:nvPr/>
        </p:nvPicPr>
        <p:blipFill>
          <a:blip r:embed="rId4"/>
          <a:stretch>
            <a:fillRect/>
          </a:stretch>
        </p:blipFill>
        <p:spPr>
          <a:xfrm>
            <a:off x="12242153" y="7589520"/>
            <a:ext cx="2296807" cy="548640"/>
          </a:xfrm>
          <a:prstGeom prst="rect">
            <a:avLst/>
          </a:prstGeom>
        </p:spPr>
      </p:pic>
      <p:sp>
        <p:nvSpPr>
          <p:cNvPr id="24" name="AutoShape 4" descr="900+ Desktop Background Images: Download HD Backgrounds on Unsplash">
            <a:extLst>
              <a:ext uri="{FF2B5EF4-FFF2-40B4-BE49-F238E27FC236}">
                <a16:creationId xmlns:a16="http://schemas.microsoft.com/office/drawing/2014/main" id="{C216B79D-551F-DB5D-96DB-16F5260178F8}"/>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pic>
        <p:nvPicPr>
          <p:cNvPr id="29" name="Picture 28" descr="Colorful network cables">
            <a:extLst>
              <a:ext uri="{FF2B5EF4-FFF2-40B4-BE49-F238E27FC236}">
                <a16:creationId xmlns:a16="http://schemas.microsoft.com/office/drawing/2014/main" id="{67A246D7-F3A9-95C2-7024-E9AC5A8FDCA1}"/>
              </a:ext>
            </a:extLst>
          </p:cNvPr>
          <p:cNvPicPr>
            <a:picLocks noChangeAspect="1"/>
          </p:cNvPicPr>
          <p:nvPr/>
        </p:nvPicPr>
        <p:blipFill rotWithShape="1">
          <a:blip r:embed="rId5"/>
          <a:srcRect l="38356" r="27848"/>
          <a:stretch/>
        </p:blipFill>
        <p:spPr>
          <a:xfrm>
            <a:off x="10463561" y="0"/>
            <a:ext cx="4166840" cy="8229600"/>
          </a:xfrm>
          <a:prstGeom prst="rect">
            <a:avLst/>
          </a:prstGeom>
        </p:spPr>
      </p:pic>
      <p:sp>
        <p:nvSpPr>
          <p:cNvPr id="2" name="Shape 14">
            <a:extLst>
              <a:ext uri="{FF2B5EF4-FFF2-40B4-BE49-F238E27FC236}">
                <a16:creationId xmlns:a16="http://schemas.microsoft.com/office/drawing/2014/main" id="{00754BBD-ACD0-75F4-5C35-0FFE7A9ACA01}"/>
              </a:ext>
            </a:extLst>
          </p:cNvPr>
          <p:cNvSpPr/>
          <p:nvPr/>
        </p:nvSpPr>
        <p:spPr>
          <a:xfrm>
            <a:off x="1813679" y="2000906"/>
            <a:ext cx="973098" cy="34647"/>
          </a:xfrm>
          <a:prstGeom prst="rect">
            <a:avLst/>
          </a:prstGeom>
          <a:solidFill>
            <a:srgbClr val="38512F"/>
          </a:solidFill>
          <a:ln/>
        </p:spPr>
        <p:txBody>
          <a:bodyPr/>
          <a:lstStyle/>
          <a:p>
            <a:endParaRPr lang="en-SG"/>
          </a:p>
        </p:txBody>
      </p:sp>
      <p:sp>
        <p:nvSpPr>
          <p:cNvPr id="3" name="Shape 15">
            <a:extLst>
              <a:ext uri="{FF2B5EF4-FFF2-40B4-BE49-F238E27FC236}">
                <a16:creationId xmlns:a16="http://schemas.microsoft.com/office/drawing/2014/main" id="{37FBDBBB-7F27-7BBD-832F-229AD73C34AD}"/>
              </a:ext>
            </a:extLst>
          </p:cNvPr>
          <p:cNvSpPr/>
          <p:nvPr/>
        </p:nvSpPr>
        <p:spPr>
          <a:xfrm>
            <a:off x="1188125" y="1705571"/>
            <a:ext cx="625554" cy="625554"/>
          </a:xfrm>
          <a:prstGeom prst="roundRect">
            <a:avLst>
              <a:gd name="adj" fmla="val 13335"/>
            </a:avLst>
          </a:prstGeom>
          <a:solidFill>
            <a:srgbClr val="F6E9D5"/>
          </a:solidFill>
          <a:ln/>
        </p:spPr>
        <p:txBody>
          <a:bodyPr/>
          <a:lstStyle/>
          <a:p>
            <a:endParaRPr lang="en-SG"/>
          </a:p>
        </p:txBody>
      </p:sp>
      <p:sp>
        <p:nvSpPr>
          <p:cNvPr id="4" name="Text 16">
            <a:extLst>
              <a:ext uri="{FF2B5EF4-FFF2-40B4-BE49-F238E27FC236}">
                <a16:creationId xmlns:a16="http://schemas.microsoft.com/office/drawing/2014/main" id="{D2A0C09D-0D0D-6B44-9423-67CEE708C034}"/>
              </a:ext>
            </a:extLst>
          </p:cNvPr>
          <p:cNvSpPr/>
          <p:nvPr/>
        </p:nvSpPr>
        <p:spPr>
          <a:xfrm>
            <a:off x="1384697" y="1757721"/>
            <a:ext cx="232291"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ea typeface="Lora" pitchFamily="34" charset="-122"/>
                <a:cs typeface="Lora" pitchFamily="34" charset="-120"/>
              </a:rPr>
              <a:t>3</a:t>
            </a:r>
            <a:endParaRPr lang="en-US" sz="3284" dirty="0"/>
          </a:p>
        </p:txBody>
      </p:sp>
      <p:sp>
        <p:nvSpPr>
          <p:cNvPr id="5" name="Text 17">
            <a:extLst>
              <a:ext uri="{FF2B5EF4-FFF2-40B4-BE49-F238E27FC236}">
                <a16:creationId xmlns:a16="http://schemas.microsoft.com/office/drawing/2014/main" id="{D3078311-C7A2-78B7-26EC-F20D44B9CCAF}"/>
              </a:ext>
            </a:extLst>
          </p:cNvPr>
          <p:cNvSpPr/>
          <p:nvPr/>
        </p:nvSpPr>
        <p:spPr>
          <a:xfrm>
            <a:off x="3030141" y="1766293"/>
            <a:ext cx="4437459" cy="434340"/>
          </a:xfrm>
          <a:prstGeom prst="rect">
            <a:avLst/>
          </a:prstGeom>
          <a:noFill/>
          <a:ln/>
        </p:spPr>
        <p:txBody>
          <a:bodyPr wrap="none" rtlCol="0" anchor="t"/>
          <a:lstStyle/>
          <a:p>
            <a:pPr marL="0" indent="0" algn="l">
              <a:lnSpc>
                <a:spcPts val="3421"/>
              </a:lnSpc>
              <a:buNone/>
            </a:pPr>
            <a:r>
              <a:rPr lang="en-US" sz="2737" dirty="0">
                <a:solidFill>
                  <a:srgbClr val="38512F"/>
                </a:solidFill>
                <a:latin typeface="Lora" pitchFamily="34" charset="0"/>
                <a:ea typeface="Lora" pitchFamily="34" charset="-122"/>
                <a:cs typeface="Lora" pitchFamily="34" charset="-120"/>
              </a:rPr>
              <a:t>Ensure Seamless Operation</a:t>
            </a:r>
            <a:endParaRPr lang="en-US" sz="2737" dirty="0"/>
          </a:p>
        </p:txBody>
      </p:sp>
      <p:sp>
        <p:nvSpPr>
          <p:cNvPr id="12" name="Text 18">
            <a:extLst>
              <a:ext uri="{FF2B5EF4-FFF2-40B4-BE49-F238E27FC236}">
                <a16:creationId xmlns:a16="http://schemas.microsoft.com/office/drawing/2014/main" id="{1642E825-91B0-38C2-461A-F4CC2ACCFADA}"/>
              </a:ext>
            </a:extLst>
          </p:cNvPr>
          <p:cNvSpPr/>
          <p:nvPr/>
        </p:nvSpPr>
        <p:spPr>
          <a:xfrm>
            <a:off x="3030141" y="2367440"/>
            <a:ext cx="6941225" cy="1334453"/>
          </a:xfrm>
          <a:prstGeom prst="rect">
            <a:avLst/>
          </a:prstGeom>
          <a:noFill/>
          <a:ln/>
        </p:spPr>
        <p:txBody>
          <a:bodyPr wrap="square" rtlCol="0" anchor="t"/>
          <a:lstStyle/>
          <a:p>
            <a:pPr marL="0" indent="0" algn="l">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Optimize the system's operation and control through the dedicated ESP32 app, providing users with a user-friendly interface to manage the various smart home functions.</a:t>
            </a:r>
            <a:endParaRPr lang="en-US" sz="2189" dirty="0"/>
          </a:p>
        </p:txBody>
      </p:sp>
      <p:sp>
        <p:nvSpPr>
          <p:cNvPr id="13" name="Shape 3">
            <a:extLst>
              <a:ext uri="{FF2B5EF4-FFF2-40B4-BE49-F238E27FC236}">
                <a16:creationId xmlns:a16="http://schemas.microsoft.com/office/drawing/2014/main" id="{68ED09C6-5717-F638-371D-66DB2C792875}"/>
              </a:ext>
            </a:extLst>
          </p:cNvPr>
          <p:cNvSpPr/>
          <p:nvPr/>
        </p:nvSpPr>
        <p:spPr>
          <a:xfrm>
            <a:off x="1449870" y="2331125"/>
            <a:ext cx="45719" cy="2880876"/>
          </a:xfrm>
          <a:prstGeom prst="rect">
            <a:avLst/>
          </a:prstGeom>
          <a:solidFill>
            <a:srgbClr val="38512F"/>
          </a:solidFill>
          <a:ln/>
        </p:spPr>
        <p:txBody>
          <a:bodyPr/>
          <a:lstStyle/>
          <a:p>
            <a:endParaRPr lang="en-SG"/>
          </a:p>
        </p:txBody>
      </p:sp>
    </p:spTree>
    <p:extLst>
      <p:ext uri="{BB962C8B-B14F-4D97-AF65-F5344CB8AC3E}">
        <p14:creationId xmlns:p14="http://schemas.microsoft.com/office/powerpoint/2010/main" val="2873388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0" y="0"/>
            <a:ext cx="14630400" cy="8229600"/>
          </a:xfrm>
          <a:prstGeom prst="rect">
            <a:avLst/>
          </a:prstGeom>
          <a:solidFill>
            <a:srgbClr val="FEF5E7"/>
          </a:solidFill>
          <a:ln/>
        </p:spPr>
        <p:txBody>
          <a:bodyPr/>
          <a:lstStyle/>
          <a:p>
            <a:endParaRPr lang="en-SG"/>
          </a:p>
        </p:txBody>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1042630" y="1324213"/>
            <a:ext cx="7058739" cy="1737598"/>
          </a:xfrm>
          <a:prstGeom prst="rect">
            <a:avLst/>
          </a:prstGeom>
          <a:noFill/>
          <a:ln/>
        </p:spPr>
        <p:txBody>
          <a:bodyPr wrap="squar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Background and Target</a:t>
            </a:r>
            <a:endParaRPr lang="en-US" sz="5474" dirty="0"/>
          </a:p>
        </p:txBody>
      </p:sp>
      <p:sp>
        <p:nvSpPr>
          <p:cNvPr id="6" name="Text 3"/>
          <p:cNvSpPr/>
          <p:nvPr/>
        </p:nvSpPr>
        <p:spPr>
          <a:xfrm>
            <a:off x="1042630" y="3478887"/>
            <a:ext cx="7058739" cy="2224087"/>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Electronic waste is a growing problem worldwide, with tons of discarded electronics ending up in landfills each year. However, many of these devices contain components that can still be salvaged and repurposed creatively to reduce waste and promote sustainability.</a:t>
            </a:r>
            <a:endParaRPr lang="en-US" sz="2189" dirty="0"/>
          </a:p>
        </p:txBody>
      </p:sp>
      <p:sp>
        <p:nvSpPr>
          <p:cNvPr id="7" name="Text 4"/>
          <p:cNvSpPr/>
          <p:nvPr/>
        </p:nvSpPr>
        <p:spPr>
          <a:xfrm>
            <a:off x="1042630" y="6015752"/>
            <a:ext cx="7058739"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Repurpose e-waste, extend the life of electronics, and help Singapore move towards a sustainable future.</a:t>
            </a:r>
            <a:endParaRPr lang="en-US" sz="2189" dirty="0"/>
          </a:p>
        </p:txBody>
      </p:sp>
      <p:pic>
        <p:nvPicPr>
          <p:cNvPr id="8" name="Image 1" descr="preencoded.png" hidden="1">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CF8325F1-086F-51B8-08D1-C430CA049ECB}"/>
              </a:ext>
            </a:extLst>
          </p:cNvPr>
          <p:cNvSpPr/>
          <p:nvPr/>
        </p:nvSpPr>
        <p:spPr>
          <a:xfrm>
            <a:off x="0" y="0"/>
            <a:ext cx="14630400" cy="8229600"/>
          </a:xfrm>
          <a:prstGeom prst="rect">
            <a:avLst/>
          </a:prstGeom>
          <a:solidFill>
            <a:srgbClr val="FEF5E7"/>
          </a:solidFill>
          <a:ln/>
        </p:spPr>
        <p:txBody>
          <a:bodyPr/>
          <a:lstStyle/>
          <a:p>
            <a:endParaRPr lang="en-SG" dirty="0"/>
          </a:p>
        </p:txBody>
      </p:sp>
      <p:pic>
        <p:nvPicPr>
          <p:cNvPr id="3" name="Picture 2" descr="A blue text on a black background&#10;&#10;Description automatically generated">
            <a:extLst>
              <a:ext uri="{FF2B5EF4-FFF2-40B4-BE49-F238E27FC236}">
                <a16:creationId xmlns:a16="http://schemas.microsoft.com/office/drawing/2014/main" id="{9C02AC4C-21C5-0B68-2D52-5FE5F5847B22}"/>
              </a:ext>
            </a:extLst>
          </p:cNvPr>
          <p:cNvPicPr>
            <a:picLocks noChangeAspect="1"/>
          </p:cNvPicPr>
          <p:nvPr/>
        </p:nvPicPr>
        <p:blipFill>
          <a:blip r:embed="rId2"/>
          <a:stretch>
            <a:fillRect/>
          </a:stretch>
        </p:blipFill>
        <p:spPr>
          <a:xfrm>
            <a:off x="0" y="163856"/>
            <a:ext cx="14630400" cy="2286239"/>
          </a:xfrm>
          <a:prstGeom prst="rect">
            <a:avLst/>
          </a:prstGeom>
        </p:spPr>
      </p:pic>
      <p:sp>
        <p:nvSpPr>
          <p:cNvPr id="4" name="TextBox 3">
            <a:extLst>
              <a:ext uri="{FF2B5EF4-FFF2-40B4-BE49-F238E27FC236}">
                <a16:creationId xmlns:a16="http://schemas.microsoft.com/office/drawing/2014/main" id="{F9043F21-4012-92E7-71EC-C8FBA93ADF39}"/>
              </a:ext>
            </a:extLst>
          </p:cNvPr>
          <p:cNvSpPr txBox="1"/>
          <p:nvPr/>
        </p:nvSpPr>
        <p:spPr>
          <a:xfrm>
            <a:off x="1372098" y="4396495"/>
            <a:ext cx="11886204" cy="725199"/>
          </a:xfrm>
          <a:prstGeom prst="rect">
            <a:avLst/>
          </a:prstGeom>
          <a:noFill/>
        </p:spPr>
        <p:txBody>
          <a:bodyPr wrap="square">
            <a:spAutoFit/>
          </a:bodyPr>
          <a:lstStyle/>
          <a:p>
            <a:pPr marL="0" indent="0" algn="ctr">
              <a:lnSpc>
                <a:spcPts val="4105"/>
              </a:lnSpc>
              <a:buNone/>
            </a:pPr>
            <a:r>
              <a:rPr lang="en-SG" sz="7200" b="1" i="0" strike="noStrike" dirty="0">
                <a:solidFill>
                  <a:srgbClr val="222222"/>
                </a:solidFill>
                <a:effectLst/>
                <a:latin typeface="Microsoft Yahei" panose="020B0503020204020204" pitchFamily="34" charset="-122"/>
                <a:ea typeface="Microsoft Yahei" panose="020B0503020204020204" pitchFamily="34" charset="-122"/>
              </a:rPr>
              <a:t>Key SDG Contributions</a:t>
            </a:r>
            <a:endParaRPr lang="en-US" sz="11500" dirty="0"/>
          </a:p>
        </p:txBody>
      </p:sp>
    </p:spTree>
    <p:extLst>
      <p:ext uri="{BB962C8B-B14F-4D97-AF65-F5344CB8AC3E}">
        <p14:creationId xmlns:p14="http://schemas.microsoft.com/office/powerpoint/2010/main" val="3452900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564E7063-4F30-029E-22A9-90F62593095E}"/>
              </a:ext>
            </a:extLst>
          </p:cNvPr>
          <p:cNvSpPr/>
          <p:nvPr/>
        </p:nvSpPr>
        <p:spPr>
          <a:xfrm>
            <a:off x="0" y="0"/>
            <a:ext cx="14630400" cy="8229600"/>
          </a:xfrm>
          <a:prstGeom prst="rect">
            <a:avLst/>
          </a:prstGeom>
          <a:solidFill>
            <a:srgbClr val="FEF5E7"/>
          </a:solidFill>
          <a:ln/>
        </p:spPr>
        <p:txBody>
          <a:bodyPr/>
          <a:lstStyle/>
          <a:p>
            <a:endParaRPr lang="en-SG" dirty="0"/>
          </a:p>
        </p:txBody>
      </p:sp>
      <p:sp>
        <p:nvSpPr>
          <p:cNvPr id="3" name="TextBox 2">
            <a:extLst>
              <a:ext uri="{FF2B5EF4-FFF2-40B4-BE49-F238E27FC236}">
                <a16:creationId xmlns:a16="http://schemas.microsoft.com/office/drawing/2014/main" id="{5AFE1573-4650-82D3-EDB8-A07D19570559}"/>
              </a:ext>
            </a:extLst>
          </p:cNvPr>
          <p:cNvSpPr txBox="1"/>
          <p:nvPr/>
        </p:nvSpPr>
        <p:spPr>
          <a:xfrm>
            <a:off x="3620831" y="301711"/>
            <a:ext cx="7315200" cy="523220"/>
          </a:xfrm>
          <a:prstGeom prst="rect">
            <a:avLst/>
          </a:prstGeom>
          <a:noFill/>
        </p:spPr>
        <p:txBody>
          <a:bodyPr wrap="square">
            <a:spAutoFit/>
          </a:bodyPr>
          <a:lstStyle/>
          <a:p>
            <a:pPr algn="ct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Goal 7</a:t>
            </a:r>
            <a:r>
              <a:rPr lang="en-US" sz="2800" b="0" i="0" u="none" strike="noStrike" dirty="0">
                <a:solidFill>
                  <a:srgbClr val="222222"/>
                </a:solidFill>
                <a:effectLst/>
                <a:latin typeface="Microsoft Yahei" panose="020B0503020204020204" pitchFamily="34" charset="-122"/>
                <a:ea typeface="Microsoft Yahei" panose="020B0503020204020204" pitchFamily="34" charset="-122"/>
              </a:rPr>
              <a:t> </a:t>
            </a: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(Affordable &amp; Clean Energy) </a:t>
            </a:r>
            <a:endParaRPr lang="en-SG" sz="2800" dirty="0"/>
          </a:p>
        </p:txBody>
      </p:sp>
      <p:pic>
        <p:nvPicPr>
          <p:cNvPr id="4" name="Picture 3" descr="A white square with orange lines on it&#10;&#10;Description automatically generated">
            <a:extLst>
              <a:ext uri="{FF2B5EF4-FFF2-40B4-BE49-F238E27FC236}">
                <a16:creationId xmlns:a16="http://schemas.microsoft.com/office/drawing/2014/main" id="{BA383387-91ED-378A-C88E-C3EE1EDCD797}"/>
              </a:ext>
            </a:extLst>
          </p:cNvPr>
          <p:cNvPicPr>
            <a:picLocks noChangeAspect="1"/>
          </p:cNvPicPr>
          <p:nvPr/>
        </p:nvPicPr>
        <p:blipFill>
          <a:blip r:embed="rId2"/>
          <a:stretch>
            <a:fillRect/>
          </a:stretch>
        </p:blipFill>
        <p:spPr>
          <a:xfrm>
            <a:off x="473823" y="1333145"/>
            <a:ext cx="5890787" cy="5890787"/>
          </a:xfrm>
          <a:prstGeom prst="rect">
            <a:avLst/>
          </a:prstGeom>
        </p:spPr>
      </p:pic>
      <p:sp>
        <p:nvSpPr>
          <p:cNvPr id="5" name="Shape 5">
            <a:extLst>
              <a:ext uri="{FF2B5EF4-FFF2-40B4-BE49-F238E27FC236}">
                <a16:creationId xmlns:a16="http://schemas.microsoft.com/office/drawing/2014/main" id="{7A97D0F6-460A-E987-A993-C1532A9C0C81}"/>
              </a:ext>
            </a:extLst>
          </p:cNvPr>
          <p:cNvSpPr/>
          <p:nvPr/>
        </p:nvSpPr>
        <p:spPr>
          <a:xfrm>
            <a:off x="6838433" y="1694348"/>
            <a:ext cx="625554" cy="625554"/>
          </a:xfrm>
          <a:prstGeom prst="roundRect">
            <a:avLst>
              <a:gd name="adj" fmla="val 13335"/>
            </a:avLst>
          </a:prstGeom>
          <a:solidFill>
            <a:srgbClr val="F6E9D5"/>
          </a:solidFill>
          <a:ln/>
        </p:spPr>
        <p:txBody>
          <a:bodyPr/>
          <a:lstStyle/>
          <a:p>
            <a:endParaRPr lang="en-SG" dirty="0"/>
          </a:p>
        </p:txBody>
      </p:sp>
      <p:sp>
        <p:nvSpPr>
          <p:cNvPr id="6" name="Shape 10">
            <a:extLst>
              <a:ext uri="{FF2B5EF4-FFF2-40B4-BE49-F238E27FC236}">
                <a16:creationId xmlns:a16="http://schemas.microsoft.com/office/drawing/2014/main" id="{79F06D85-053C-D11A-621B-99D88D4A1212}"/>
              </a:ext>
            </a:extLst>
          </p:cNvPr>
          <p:cNvSpPr/>
          <p:nvPr/>
        </p:nvSpPr>
        <p:spPr>
          <a:xfrm>
            <a:off x="6851503" y="3742471"/>
            <a:ext cx="625554" cy="625554"/>
          </a:xfrm>
          <a:prstGeom prst="roundRect">
            <a:avLst>
              <a:gd name="adj" fmla="val 13335"/>
            </a:avLst>
          </a:prstGeom>
          <a:solidFill>
            <a:srgbClr val="F6E9D5"/>
          </a:solidFill>
          <a:ln/>
        </p:spPr>
        <p:txBody>
          <a:bodyPr/>
          <a:lstStyle/>
          <a:p>
            <a:endParaRPr lang="en-SG" dirty="0"/>
          </a:p>
        </p:txBody>
      </p:sp>
      <p:sp>
        <p:nvSpPr>
          <p:cNvPr id="7" name="Text 11">
            <a:extLst>
              <a:ext uri="{FF2B5EF4-FFF2-40B4-BE49-F238E27FC236}">
                <a16:creationId xmlns:a16="http://schemas.microsoft.com/office/drawing/2014/main" id="{2771CF19-B96E-F078-0F17-66977B31269C}"/>
              </a:ext>
            </a:extLst>
          </p:cNvPr>
          <p:cNvSpPr/>
          <p:nvPr/>
        </p:nvSpPr>
        <p:spPr>
          <a:xfrm>
            <a:off x="6939004" y="1746497"/>
            <a:ext cx="424412"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rPr>
              <a:t>7.1</a:t>
            </a:r>
            <a:endParaRPr lang="en-US" sz="3284" dirty="0"/>
          </a:p>
        </p:txBody>
      </p:sp>
      <p:sp>
        <p:nvSpPr>
          <p:cNvPr id="8" name="Shape 15">
            <a:extLst>
              <a:ext uri="{FF2B5EF4-FFF2-40B4-BE49-F238E27FC236}">
                <a16:creationId xmlns:a16="http://schemas.microsoft.com/office/drawing/2014/main" id="{E40C92CC-62B7-DCD3-D377-F3D4CF17E419}"/>
              </a:ext>
            </a:extLst>
          </p:cNvPr>
          <p:cNvSpPr/>
          <p:nvPr/>
        </p:nvSpPr>
        <p:spPr>
          <a:xfrm>
            <a:off x="6838433" y="6064009"/>
            <a:ext cx="625554" cy="625554"/>
          </a:xfrm>
          <a:prstGeom prst="roundRect">
            <a:avLst>
              <a:gd name="adj" fmla="val 13335"/>
            </a:avLst>
          </a:prstGeom>
          <a:solidFill>
            <a:srgbClr val="F6E9D5"/>
          </a:solidFill>
          <a:ln/>
        </p:spPr>
        <p:txBody>
          <a:bodyPr/>
          <a:lstStyle/>
          <a:p>
            <a:endParaRPr lang="en-SG"/>
          </a:p>
        </p:txBody>
      </p:sp>
      <p:sp>
        <p:nvSpPr>
          <p:cNvPr id="9" name="Text 11">
            <a:extLst>
              <a:ext uri="{FF2B5EF4-FFF2-40B4-BE49-F238E27FC236}">
                <a16:creationId xmlns:a16="http://schemas.microsoft.com/office/drawing/2014/main" id="{D7035544-75C6-19BE-5264-834368E9C88B}"/>
              </a:ext>
            </a:extLst>
          </p:cNvPr>
          <p:cNvSpPr/>
          <p:nvPr/>
        </p:nvSpPr>
        <p:spPr>
          <a:xfrm>
            <a:off x="6952074" y="3794620"/>
            <a:ext cx="424412"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rPr>
              <a:t>7.2</a:t>
            </a:r>
            <a:endParaRPr lang="en-US" sz="3284" dirty="0"/>
          </a:p>
        </p:txBody>
      </p:sp>
      <p:sp>
        <p:nvSpPr>
          <p:cNvPr id="10" name="Text 11">
            <a:extLst>
              <a:ext uri="{FF2B5EF4-FFF2-40B4-BE49-F238E27FC236}">
                <a16:creationId xmlns:a16="http://schemas.microsoft.com/office/drawing/2014/main" id="{DC117475-4736-0077-8CA3-29DF16183C29}"/>
              </a:ext>
            </a:extLst>
          </p:cNvPr>
          <p:cNvSpPr/>
          <p:nvPr/>
        </p:nvSpPr>
        <p:spPr>
          <a:xfrm>
            <a:off x="6939004" y="6116158"/>
            <a:ext cx="424412"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rPr>
              <a:t>7.3</a:t>
            </a:r>
            <a:endParaRPr lang="en-US" sz="3284" dirty="0"/>
          </a:p>
        </p:txBody>
      </p:sp>
      <p:sp>
        <p:nvSpPr>
          <p:cNvPr id="11" name="TextBox 10">
            <a:extLst>
              <a:ext uri="{FF2B5EF4-FFF2-40B4-BE49-F238E27FC236}">
                <a16:creationId xmlns:a16="http://schemas.microsoft.com/office/drawing/2014/main" id="{9E46A42F-0FFC-D740-494C-B7882BD4C6C5}"/>
              </a:ext>
            </a:extLst>
          </p:cNvPr>
          <p:cNvSpPr txBox="1"/>
          <p:nvPr/>
        </p:nvSpPr>
        <p:spPr>
          <a:xfrm>
            <a:off x="7278431" y="1661752"/>
            <a:ext cx="6941225" cy="1200329"/>
          </a:xfrm>
          <a:prstGeom prst="rect">
            <a:avLst/>
          </a:prstGeom>
          <a:noFill/>
        </p:spPr>
        <p:txBody>
          <a:bodyPr wrap="square">
            <a:spAutoFit/>
          </a:bodyPr>
          <a:lstStyle/>
          <a:p>
            <a:pPr marL="742950" indent="-285750" algn="just" rtl="0" fontAlgn="base">
              <a:spcBef>
                <a:spcPts val="1200"/>
              </a:spcBef>
              <a:spcAft>
                <a:spcPts val="600"/>
              </a:spcAft>
              <a:buFont typeface="Arial" panose="020B0604020202020204" pitchFamily="34" charset="0"/>
              <a:buChar char="•"/>
            </a:pPr>
            <a:r>
              <a:rPr lang="en-US" sz="1800" b="0" i="0" u="none" strike="noStrike" dirty="0">
                <a:solidFill>
                  <a:srgbClr val="222222"/>
                </a:solidFill>
                <a:effectLst/>
                <a:latin typeface="Microsoft Yahei" panose="020B0503020204020204" pitchFamily="34" charset="-122"/>
                <a:ea typeface="Microsoft Yahei" panose="020B0503020204020204" pitchFamily="34" charset="-122"/>
              </a:rPr>
              <a:t>R.A.I.N ensures universal access to affordable, reliable, and modern energy services by monitoring and optimizing energy usage, making energy more accessible and efficient.</a:t>
            </a:r>
          </a:p>
        </p:txBody>
      </p:sp>
      <p:sp>
        <p:nvSpPr>
          <p:cNvPr id="12" name="TextBox 11">
            <a:extLst>
              <a:ext uri="{FF2B5EF4-FFF2-40B4-BE49-F238E27FC236}">
                <a16:creationId xmlns:a16="http://schemas.microsoft.com/office/drawing/2014/main" id="{6CBEAC3C-3F82-C9CD-CCA8-7729F3E1271C}"/>
              </a:ext>
            </a:extLst>
          </p:cNvPr>
          <p:cNvSpPr txBox="1"/>
          <p:nvPr/>
        </p:nvSpPr>
        <p:spPr>
          <a:xfrm>
            <a:off x="7304239" y="3756618"/>
            <a:ext cx="6915416" cy="923330"/>
          </a:xfrm>
          <a:prstGeom prst="rect">
            <a:avLst/>
          </a:prstGeom>
          <a:noFill/>
        </p:spPr>
        <p:txBody>
          <a:bodyPr wrap="square">
            <a:spAutoFit/>
          </a:bodyPr>
          <a:lstStyle/>
          <a:p>
            <a:pPr marL="742950" indent="-285750" algn="just" rtl="0" fontAlgn="base">
              <a:spcBef>
                <a:spcPts val="1200"/>
              </a:spcBef>
              <a:spcAft>
                <a:spcPts val="600"/>
              </a:spcAft>
              <a:buFont typeface="Arial" panose="020B0604020202020204" pitchFamily="34" charset="0"/>
              <a:buChar char="•"/>
            </a:pPr>
            <a:r>
              <a:rPr lang="en-US" sz="1800" b="0" i="0" u="none" strike="noStrike" dirty="0">
                <a:solidFill>
                  <a:srgbClr val="222222"/>
                </a:solidFill>
                <a:effectLst/>
                <a:latin typeface="Microsoft Yahei" panose="020B0503020204020204" pitchFamily="34" charset="-122"/>
                <a:ea typeface="Microsoft Yahei" panose="020B0503020204020204" pitchFamily="34" charset="-122"/>
              </a:rPr>
              <a:t>R.A.I.N can integrate with renewable energy systems, increasing the share of renewable energy in the global energy mix and promoting cleaner energy sources.</a:t>
            </a:r>
          </a:p>
        </p:txBody>
      </p:sp>
      <p:sp>
        <p:nvSpPr>
          <p:cNvPr id="13" name="TextBox 12">
            <a:extLst>
              <a:ext uri="{FF2B5EF4-FFF2-40B4-BE49-F238E27FC236}">
                <a16:creationId xmlns:a16="http://schemas.microsoft.com/office/drawing/2014/main" id="{2D28F6A1-1496-8D66-2EAB-B95132E1DDA1}"/>
              </a:ext>
            </a:extLst>
          </p:cNvPr>
          <p:cNvSpPr txBox="1"/>
          <p:nvPr/>
        </p:nvSpPr>
        <p:spPr>
          <a:xfrm>
            <a:off x="7768668" y="6065352"/>
            <a:ext cx="6487182" cy="923330"/>
          </a:xfrm>
          <a:prstGeom prst="rect">
            <a:avLst/>
          </a:prstGeom>
          <a:noFill/>
        </p:spPr>
        <p:txBody>
          <a:bodyPr wrap="square">
            <a:spAutoFit/>
          </a:bodyPr>
          <a:lstStyle/>
          <a:p>
            <a:pPr marL="285750" indent="-285750" algn="just">
              <a:buFont typeface="Arial" panose="020B0604020202020204" pitchFamily="34" charset="0"/>
              <a:buChar char="•"/>
            </a:pPr>
            <a:r>
              <a:rPr lang="en-US" sz="1800" b="0" i="0" u="none" strike="noStrike" dirty="0">
                <a:solidFill>
                  <a:srgbClr val="222222"/>
                </a:solidFill>
                <a:effectLst/>
                <a:latin typeface="Microsoft Yahei" panose="020B0503020204020204" pitchFamily="34" charset="-122"/>
                <a:ea typeface="Microsoft Yahei" panose="020B0503020204020204" pitchFamily="34" charset="-122"/>
              </a:rPr>
              <a:t>R.A.I.N improves energy efficiency through predictive maintenance and power usage tracking, contributing to a global increase in energy efficiency.</a:t>
            </a:r>
            <a:endParaRPr lang="en-SG" dirty="0"/>
          </a:p>
        </p:txBody>
      </p:sp>
    </p:spTree>
    <p:extLst>
      <p:ext uri="{BB962C8B-B14F-4D97-AF65-F5344CB8AC3E}">
        <p14:creationId xmlns:p14="http://schemas.microsoft.com/office/powerpoint/2010/main" val="21615702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39F5959F-3CD6-F7B6-FEB1-A30AA6402C3D}"/>
              </a:ext>
            </a:extLst>
          </p:cNvPr>
          <p:cNvSpPr/>
          <p:nvPr/>
        </p:nvSpPr>
        <p:spPr>
          <a:xfrm>
            <a:off x="0" y="0"/>
            <a:ext cx="14630400" cy="8229600"/>
          </a:xfrm>
          <a:prstGeom prst="rect">
            <a:avLst/>
          </a:prstGeom>
          <a:solidFill>
            <a:srgbClr val="FEF5E7"/>
          </a:solidFill>
          <a:ln/>
        </p:spPr>
        <p:txBody>
          <a:bodyPr/>
          <a:lstStyle/>
          <a:p>
            <a:endParaRPr lang="en-SG" dirty="0"/>
          </a:p>
        </p:txBody>
      </p:sp>
      <p:sp>
        <p:nvSpPr>
          <p:cNvPr id="3" name="Shape 5">
            <a:extLst>
              <a:ext uri="{FF2B5EF4-FFF2-40B4-BE49-F238E27FC236}">
                <a16:creationId xmlns:a16="http://schemas.microsoft.com/office/drawing/2014/main" id="{C0CAC18C-9A1F-C6AB-CDD9-E226877921D3}"/>
              </a:ext>
            </a:extLst>
          </p:cNvPr>
          <p:cNvSpPr/>
          <p:nvPr/>
        </p:nvSpPr>
        <p:spPr>
          <a:xfrm>
            <a:off x="7085295" y="3562207"/>
            <a:ext cx="625554" cy="625554"/>
          </a:xfrm>
          <a:prstGeom prst="roundRect">
            <a:avLst>
              <a:gd name="adj" fmla="val 13335"/>
            </a:avLst>
          </a:prstGeom>
          <a:solidFill>
            <a:srgbClr val="F6E9D5"/>
          </a:solidFill>
          <a:ln/>
        </p:spPr>
        <p:txBody>
          <a:bodyPr/>
          <a:lstStyle/>
          <a:p>
            <a:endParaRPr lang="en-SG"/>
          </a:p>
        </p:txBody>
      </p:sp>
      <p:sp>
        <p:nvSpPr>
          <p:cNvPr id="4" name="Text 11">
            <a:extLst>
              <a:ext uri="{FF2B5EF4-FFF2-40B4-BE49-F238E27FC236}">
                <a16:creationId xmlns:a16="http://schemas.microsoft.com/office/drawing/2014/main" id="{C59AA641-29F4-E20C-C6CF-1598A7AFEBDF}"/>
              </a:ext>
            </a:extLst>
          </p:cNvPr>
          <p:cNvSpPr/>
          <p:nvPr/>
        </p:nvSpPr>
        <p:spPr>
          <a:xfrm>
            <a:off x="7185866" y="3614356"/>
            <a:ext cx="424412"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rPr>
              <a:t>9.4</a:t>
            </a:r>
            <a:endParaRPr lang="en-US" sz="3284" dirty="0"/>
          </a:p>
        </p:txBody>
      </p:sp>
      <p:sp>
        <p:nvSpPr>
          <p:cNvPr id="5" name="TextBox 4">
            <a:extLst>
              <a:ext uri="{FF2B5EF4-FFF2-40B4-BE49-F238E27FC236}">
                <a16:creationId xmlns:a16="http://schemas.microsoft.com/office/drawing/2014/main" id="{D959EE28-B795-F71B-5C0B-C04CD4072689}"/>
              </a:ext>
            </a:extLst>
          </p:cNvPr>
          <p:cNvSpPr txBox="1"/>
          <p:nvPr/>
        </p:nvSpPr>
        <p:spPr>
          <a:xfrm>
            <a:off x="2918926" y="337833"/>
            <a:ext cx="8792547" cy="523220"/>
          </a:xfrm>
          <a:prstGeom prst="rect">
            <a:avLst/>
          </a:prstGeom>
          <a:noFill/>
        </p:spPr>
        <p:txBody>
          <a:bodyPr wrap="square">
            <a:spAutoFit/>
          </a:bodyPr>
          <a:lstStyle/>
          <a:p>
            <a:pPr algn="ct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Goal 9</a:t>
            </a:r>
            <a:r>
              <a:rPr lang="en-US" sz="2800" b="0" i="0" u="none" strike="noStrike" dirty="0">
                <a:solidFill>
                  <a:srgbClr val="222222"/>
                </a:solidFill>
                <a:effectLst/>
                <a:latin typeface="Microsoft Yahei" panose="020B0503020204020204" pitchFamily="34" charset="-122"/>
                <a:ea typeface="Microsoft Yahei" panose="020B0503020204020204" pitchFamily="34" charset="-122"/>
              </a:rPr>
              <a:t> </a:t>
            </a: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a:t>
            </a:r>
            <a:r>
              <a:rPr lang="en-SG" sz="2800" b="1" dirty="0">
                <a:solidFill>
                  <a:srgbClr val="222222"/>
                </a:solidFill>
                <a:latin typeface="Microsoft Yahei" panose="020B0503020204020204" pitchFamily="34" charset="-122"/>
                <a:ea typeface="Microsoft Yahei" panose="020B0503020204020204" pitchFamily="34" charset="-122"/>
              </a:rPr>
              <a:t>Industry, Innovation, and Infrastructure</a:t>
            </a: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 </a:t>
            </a:r>
            <a:endParaRPr lang="en-SG" sz="2800" dirty="0"/>
          </a:p>
        </p:txBody>
      </p:sp>
      <p:sp>
        <p:nvSpPr>
          <p:cNvPr id="6" name="TextBox 5">
            <a:extLst>
              <a:ext uri="{FF2B5EF4-FFF2-40B4-BE49-F238E27FC236}">
                <a16:creationId xmlns:a16="http://schemas.microsoft.com/office/drawing/2014/main" id="{73AB012D-75FD-44F0-9705-56455C65F950}"/>
              </a:ext>
            </a:extLst>
          </p:cNvPr>
          <p:cNvSpPr txBox="1"/>
          <p:nvPr/>
        </p:nvSpPr>
        <p:spPr>
          <a:xfrm>
            <a:off x="7398072" y="3542819"/>
            <a:ext cx="6941224" cy="923330"/>
          </a:xfrm>
          <a:prstGeom prst="rect">
            <a:avLst/>
          </a:prstGeom>
          <a:noFill/>
        </p:spPr>
        <p:txBody>
          <a:bodyPr wrap="square">
            <a:spAutoFit/>
          </a:bodyPr>
          <a:lstStyle/>
          <a:p>
            <a:pPr marL="742950" indent="-285750" algn="just" rtl="0" fontAlgn="base">
              <a:spcBef>
                <a:spcPts val="1200"/>
              </a:spcBef>
              <a:spcAft>
                <a:spcPts val="600"/>
              </a:spcAft>
              <a:buFont typeface="Arial" panose="020B0604020202020204" pitchFamily="34" charset="0"/>
              <a:buChar char="•"/>
            </a:pPr>
            <a:r>
              <a:rPr lang="en-US" sz="1800" b="0" i="0" u="none" strike="noStrike" dirty="0">
                <a:solidFill>
                  <a:srgbClr val="222222"/>
                </a:solidFill>
                <a:effectLst/>
                <a:latin typeface="Microsoft Yahei" panose="020B0503020204020204" pitchFamily="34" charset="-122"/>
                <a:ea typeface="Microsoft Yahei" panose="020B0503020204020204" pitchFamily="34" charset="-122"/>
              </a:rPr>
              <a:t>R.A.I.N upgrades infrastructure by repurposing e-waste components, promoting sustainable industry practices and enhancing resource-use efficiency.</a:t>
            </a:r>
          </a:p>
        </p:txBody>
      </p:sp>
      <p:pic>
        <p:nvPicPr>
          <p:cNvPr id="7" name="Picture 6" descr="A white and orange square with icons&#10;&#10;Description automatically generated with medium confidence">
            <a:extLst>
              <a:ext uri="{FF2B5EF4-FFF2-40B4-BE49-F238E27FC236}">
                <a16:creationId xmlns:a16="http://schemas.microsoft.com/office/drawing/2014/main" id="{E058F0A6-E133-FFAD-B412-230AF6509E59}"/>
              </a:ext>
            </a:extLst>
          </p:cNvPr>
          <p:cNvPicPr>
            <a:picLocks noChangeAspect="1"/>
          </p:cNvPicPr>
          <p:nvPr/>
        </p:nvPicPr>
        <p:blipFill>
          <a:blip r:embed="rId2"/>
          <a:stretch>
            <a:fillRect/>
          </a:stretch>
        </p:blipFill>
        <p:spPr>
          <a:xfrm>
            <a:off x="456848" y="1389155"/>
            <a:ext cx="6020202" cy="6020202"/>
          </a:xfrm>
          <a:prstGeom prst="rect">
            <a:avLst/>
          </a:prstGeom>
        </p:spPr>
      </p:pic>
    </p:spTree>
    <p:extLst>
      <p:ext uri="{BB962C8B-B14F-4D97-AF65-F5344CB8AC3E}">
        <p14:creationId xmlns:p14="http://schemas.microsoft.com/office/powerpoint/2010/main" val="2545670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3A9FF2DE-42CD-9987-8141-048990C148E1}"/>
              </a:ext>
            </a:extLst>
          </p:cNvPr>
          <p:cNvSpPr/>
          <p:nvPr/>
        </p:nvSpPr>
        <p:spPr>
          <a:xfrm>
            <a:off x="0" y="0"/>
            <a:ext cx="14630400" cy="8229600"/>
          </a:xfrm>
          <a:prstGeom prst="rect">
            <a:avLst/>
          </a:prstGeom>
          <a:solidFill>
            <a:srgbClr val="FEF5E7"/>
          </a:solidFill>
          <a:ln/>
        </p:spPr>
        <p:txBody>
          <a:bodyPr/>
          <a:lstStyle/>
          <a:p>
            <a:endParaRPr lang="en-SG" dirty="0"/>
          </a:p>
        </p:txBody>
      </p:sp>
      <p:sp>
        <p:nvSpPr>
          <p:cNvPr id="3" name="Shape 5">
            <a:extLst>
              <a:ext uri="{FF2B5EF4-FFF2-40B4-BE49-F238E27FC236}">
                <a16:creationId xmlns:a16="http://schemas.microsoft.com/office/drawing/2014/main" id="{A8DAA658-AE30-A65A-F71A-5F010DD821FD}"/>
              </a:ext>
            </a:extLst>
          </p:cNvPr>
          <p:cNvSpPr/>
          <p:nvPr/>
        </p:nvSpPr>
        <p:spPr>
          <a:xfrm>
            <a:off x="7016620" y="3562207"/>
            <a:ext cx="746449" cy="656644"/>
          </a:xfrm>
          <a:prstGeom prst="roundRect">
            <a:avLst>
              <a:gd name="adj" fmla="val 13335"/>
            </a:avLst>
          </a:prstGeom>
          <a:solidFill>
            <a:srgbClr val="F6E9D5"/>
          </a:solidFill>
          <a:ln/>
        </p:spPr>
        <p:txBody>
          <a:bodyPr/>
          <a:lstStyle/>
          <a:p>
            <a:endParaRPr lang="en-SG"/>
          </a:p>
        </p:txBody>
      </p:sp>
      <p:sp>
        <p:nvSpPr>
          <p:cNvPr id="4" name="Text 11">
            <a:extLst>
              <a:ext uri="{FF2B5EF4-FFF2-40B4-BE49-F238E27FC236}">
                <a16:creationId xmlns:a16="http://schemas.microsoft.com/office/drawing/2014/main" id="{9960C1FA-FFEC-2628-AED5-523AAE9635D0}"/>
              </a:ext>
            </a:extLst>
          </p:cNvPr>
          <p:cNvSpPr/>
          <p:nvPr/>
        </p:nvSpPr>
        <p:spPr>
          <a:xfrm>
            <a:off x="7185866" y="3614356"/>
            <a:ext cx="424412"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rPr>
              <a:t>11.6</a:t>
            </a:r>
            <a:endParaRPr lang="en-US" sz="3284" dirty="0"/>
          </a:p>
        </p:txBody>
      </p:sp>
      <p:sp>
        <p:nvSpPr>
          <p:cNvPr id="5" name="TextBox 4">
            <a:extLst>
              <a:ext uri="{FF2B5EF4-FFF2-40B4-BE49-F238E27FC236}">
                <a16:creationId xmlns:a16="http://schemas.microsoft.com/office/drawing/2014/main" id="{A5555D2A-0E8A-D684-C9B5-187F0AFB1543}"/>
              </a:ext>
            </a:extLst>
          </p:cNvPr>
          <p:cNvSpPr txBox="1"/>
          <p:nvPr/>
        </p:nvSpPr>
        <p:spPr>
          <a:xfrm>
            <a:off x="2799183" y="367638"/>
            <a:ext cx="9032034" cy="523220"/>
          </a:xfrm>
          <a:prstGeom prst="rect">
            <a:avLst/>
          </a:prstGeom>
          <a:noFill/>
        </p:spPr>
        <p:txBody>
          <a:bodyPr wrap="square">
            <a:spAutoFit/>
          </a:bodyPr>
          <a:lstStyle/>
          <a:p>
            <a:pPr algn="ct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Goal 11</a:t>
            </a:r>
            <a:r>
              <a:rPr lang="en-US" sz="2800" b="0" i="0" u="none" strike="noStrike" dirty="0">
                <a:solidFill>
                  <a:srgbClr val="222222"/>
                </a:solidFill>
                <a:effectLst/>
                <a:latin typeface="Microsoft Yahei" panose="020B0503020204020204" pitchFamily="34" charset="-122"/>
                <a:ea typeface="Microsoft Yahei" panose="020B0503020204020204" pitchFamily="34" charset="-122"/>
              </a:rPr>
              <a:t> </a:t>
            </a: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a:t>
            </a:r>
            <a:r>
              <a:rPr lang="en-SG" sz="2800" b="1" dirty="0">
                <a:solidFill>
                  <a:srgbClr val="222222"/>
                </a:solidFill>
                <a:latin typeface="Microsoft Yahei" panose="020B0503020204020204" pitchFamily="34" charset="-122"/>
                <a:ea typeface="Microsoft Yahei" panose="020B0503020204020204" pitchFamily="34" charset="-122"/>
              </a:rPr>
              <a:t>Sustainable Cities and Communities</a:t>
            </a: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 </a:t>
            </a:r>
            <a:endParaRPr lang="en-SG" sz="2800" dirty="0"/>
          </a:p>
        </p:txBody>
      </p:sp>
      <p:sp>
        <p:nvSpPr>
          <p:cNvPr id="6" name="TextBox 5">
            <a:extLst>
              <a:ext uri="{FF2B5EF4-FFF2-40B4-BE49-F238E27FC236}">
                <a16:creationId xmlns:a16="http://schemas.microsoft.com/office/drawing/2014/main" id="{F0FB907F-D855-2F74-EB20-D3F164157953}"/>
              </a:ext>
            </a:extLst>
          </p:cNvPr>
          <p:cNvSpPr txBox="1"/>
          <p:nvPr/>
        </p:nvSpPr>
        <p:spPr>
          <a:xfrm>
            <a:off x="7398072" y="3542819"/>
            <a:ext cx="6941224" cy="923330"/>
          </a:xfrm>
          <a:prstGeom prst="rect">
            <a:avLst/>
          </a:prstGeom>
          <a:noFill/>
        </p:spPr>
        <p:txBody>
          <a:bodyPr wrap="square">
            <a:spAutoFit/>
          </a:bodyPr>
          <a:lstStyle/>
          <a:p>
            <a:pPr marL="742950" indent="-285750" algn="just" rtl="0" fontAlgn="base">
              <a:spcBef>
                <a:spcPts val="1200"/>
              </a:spcBef>
              <a:spcAft>
                <a:spcPts val="600"/>
              </a:spcAft>
              <a:buFont typeface="Arial" panose="020B0604020202020204" pitchFamily="34" charset="0"/>
              <a:buChar char="•"/>
            </a:pPr>
            <a:r>
              <a:rPr lang="en-US" sz="1800" b="0" i="0" u="none" strike="noStrike" dirty="0">
                <a:solidFill>
                  <a:srgbClr val="222222"/>
                </a:solidFill>
                <a:effectLst/>
                <a:latin typeface="Microsoft Yahei" panose="020B0503020204020204" pitchFamily="34" charset="-122"/>
                <a:ea typeface="Microsoft Yahei" panose="020B0503020204020204" pitchFamily="34" charset="-122"/>
              </a:rPr>
              <a:t>R.A.I.N reduces the adverse environmental impact of cities by managing electronic waste more efficiently, leading to more sustainable urban living.</a:t>
            </a:r>
          </a:p>
        </p:txBody>
      </p:sp>
      <p:pic>
        <p:nvPicPr>
          <p:cNvPr id="7" name="Picture 6" descr="A white square with orange lines and buildings&#10;&#10;Description automatically generated">
            <a:extLst>
              <a:ext uri="{FF2B5EF4-FFF2-40B4-BE49-F238E27FC236}">
                <a16:creationId xmlns:a16="http://schemas.microsoft.com/office/drawing/2014/main" id="{52455CFD-52E4-31D5-D4D4-E964B75A8884}"/>
              </a:ext>
            </a:extLst>
          </p:cNvPr>
          <p:cNvPicPr>
            <a:picLocks noChangeAspect="1"/>
          </p:cNvPicPr>
          <p:nvPr/>
        </p:nvPicPr>
        <p:blipFill>
          <a:blip r:embed="rId2"/>
          <a:stretch>
            <a:fillRect/>
          </a:stretch>
        </p:blipFill>
        <p:spPr>
          <a:xfrm>
            <a:off x="440393" y="1258496"/>
            <a:ext cx="6139929" cy="6139929"/>
          </a:xfrm>
          <a:prstGeom prst="rect">
            <a:avLst/>
          </a:prstGeom>
        </p:spPr>
      </p:pic>
    </p:spTree>
    <p:extLst>
      <p:ext uri="{BB962C8B-B14F-4D97-AF65-F5344CB8AC3E}">
        <p14:creationId xmlns:p14="http://schemas.microsoft.com/office/powerpoint/2010/main" val="212558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68CC8956-1BBB-388E-5053-8EE3CE9D3681}"/>
              </a:ext>
            </a:extLst>
          </p:cNvPr>
          <p:cNvSpPr/>
          <p:nvPr/>
        </p:nvSpPr>
        <p:spPr>
          <a:xfrm>
            <a:off x="0" y="0"/>
            <a:ext cx="14630400" cy="8229600"/>
          </a:xfrm>
          <a:prstGeom prst="rect">
            <a:avLst/>
          </a:prstGeom>
          <a:solidFill>
            <a:srgbClr val="FEF5E7"/>
          </a:solidFill>
          <a:ln/>
        </p:spPr>
        <p:txBody>
          <a:bodyPr/>
          <a:lstStyle/>
          <a:p>
            <a:endParaRPr lang="en-SG" dirty="0"/>
          </a:p>
        </p:txBody>
      </p:sp>
      <p:sp>
        <p:nvSpPr>
          <p:cNvPr id="3" name="Shape 5">
            <a:extLst>
              <a:ext uri="{FF2B5EF4-FFF2-40B4-BE49-F238E27FC236}">
                <a16:creationId xmlns:a16="http://schemas.microsoft.com/office/drawing/2014/main" id="{BC643366-68C3-D734-42B6-82CA167CE0ED}"/>
              </a:ext>
            </a:extLst>
          </p:cNvPr>
          <p:cNvSpPr/>
          <p:nvPr/>
        </p:nvSpPr>
        <p:spPr>
          <a:xfrm>
            <a:off x="7086148" y="2525128"/>
            <a:ext cx="746449" cy="656644"/>
          </a:xfrm>
          <a:prstGeom prst="roundRect">
            <a:avLst>
              <a:gd name="adj" fmla="val 13335"/>
            </a:avLst>
          </a:prstGeom>
          <a:solidFill>
            <a:srgbClr val="F6E9D5"/>
          </a:solidFill>
          <a:ln/>
        </p:spPr>
        <p:txBody>
          <a:bodyPr/>
          <a:lstStyle/>
          <a:p>
            <a:endParaRPr lang="en-SG"/>
          </a:p>
        </p:txBody>
      </p:sp>
      <p:sp>
        <p:nvSpPr>
          <p:cNvPr id="4" name="Text 11">
            <a:extLst>
              <a:ext uri="{FF2B5EF4-FFF2-40B4-BE49-F238E27FC236}">
                <a16:creationId xmlns:a16="http://schemas.microsoft.com/office/drawing/2014/main" id="{D1230E6A-4DB5-8FA3-25E1-9BFECB957758}"/>
              </a:ext>
            </a:extLst>
          </p:cNvPr>
          <p:cNvSpPr/>
          <p:nvPr/>
        </p:nvSpPr>
        <p:spPr>
          <a:xfrm>
            <a:off x="7255394" y="2577277"/>
            <a:ext cx="424412"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rPr>
              <a:t>12.2</a:t>
            </a:r>
            <a:endParaRPr lang="en-US" sz="3284" dirty="0"/>
          </a:p>
        </p:txBody>
      </p:sp>
      <p:sp>
        <p:nvSpPr>
          <p:cNvPr id="5" name="TextBox 4">
            <a:extLst>
              <a:ext uri="{FF2B5EF4-FFF2-40B4-BE49-F238E27FC236}">
                <a16:creationId xmlns:a16="http://schemas.microsoft.com/office/drawing/2014/main" id="{EBC8CFB9-7A9D-A76D-793D-DBFC73666330}"/>
              </a:ext>
            </a:extLst>
          </p:cNvPr>
          <p:cNvSpPr txBox="1"/>
          <p:nvPr/>
        </p:nvSpPr>
        <p:spPr>
          <a:xfrm>
            <a:off x="2228461" y="324117"/>
            <a:ext cx="10173477" cy="523220"/>
          </a:xfrm>
          <a:prstGeom prst="rect">
            <a:avLst/>
          </a:prstGeom>
          <a:noFill/>
        </p:spPr>
        <p:txBody>
          <a:bodyPr wrap="square">
            <a:spAutoFit/>
          </a:bodyPr>
          <a:lstStyle/>
          <a:p>
            <a:pPr algn="ct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Goal 12</a:t>
            </a:r>
            <a:r>
              <a:rPr lang="en-US" sz="2800" b="0" i="0" u="none" strike="noStrike" dirty="0">
                <a:solidFill>
                  <a:srgbClr val="222222"/>
                </a:solidFill>
                <a:effectLst/>
                <a:latin typeface="Microsoft Yahei" panose="020B0503020204020204" pitchFamily="34" charset="-122"/>
                <a:ea typeface="Microsoft Yahei" panose="020B0503020204020204" pitchFamily="34" charset="-122"/>
              </a:rPr>
              <a:t> </a:t>
            </a: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a:t>
            </a:r>
            <a:r>
              <a:rPr lang="en-SG" sz="2800" b="1" dirty="0">
                <a:solidFill>
                  <a:srgbClr val="222222"/>
                </a:solidFill>
                <a:latin typeface="Microsoft Yahei" panose="020B0503020204020204" pitchFamily="34" charset="-122"/>
                <a:ea typeface="Microsoft Yahei" panose="020B0503020204020204" pitchFamily="34" charset="-122"/>
              </a:rPr>
              <a:t>Responsible Consumption and Production</a:t>
            </a: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 </a:t>
            </a:r>
            <a:endParaRPr lang="en-SG" sz="2800" dirty="0"/>
          </a:p>
        </p:txBody>
      </p:sp>
      <p:sp>
        <p:nvSpPr>
          <p:cNvPr id="6" name="TextBox 5">
            <a:extLst>
              <a:ext uri="{FF2B5EF4-FFF2-40B4-BE49-F238E27FC236}">
                <a16:creationId xmlns:a16="http://schemas.microsoft.com/office/drawing/2014/main" id="{1CE5EDA1-2251-B78D-28F8-C45887D08310}"/>
              </a:ext>
            </a:extLst>
          </p:cNvPr>
          <p:cNvSpPr txBox="1"/>
          <p:nvPr/>
        </p:nvSpPr>
        <p:spPr>
          <a:xfrm>
            <a:off x="7467600" y="2505740"/>
            <a:ext cx="6941224" cy="923330"/>
          </a:xfrm>
          <a:prstGeom prst="rect">
            <a:avLst/>
          </a:prstGeom>
          <a:noFill/>
        </p:spPr>
        <p:txBody>
          <a:bodyPr wrap="square">
            <a:spAutoFit/>
          </a:bodyPr>
          <a:lstStyle/>
          <a:p>
            <a:pPr marL="742950" indent="-285750" algn="just" rtl="0" fontAlgn="base">
              <a:spcBef>
                <a:spcPts val="1200"/>
              </a:spcBef>
              <a:spcAft>
                <a:spcPts val="600"/>
              </a:spcAft>
              <a:buFont typeface="Arial" panose="020B0604020202020204" pitchFamily="34" charset="0"/>
              <a:buChar char="•"/>
            </a:pPr>
            <a:r>
              <a:rPr lang="en-US" sz="1800" b="0" i="0" u="none" strike="noStrike" dirty="0">
                <a:solidFill>
                  <a:srgbClr val="222222"/>
                </a:solidFill>
                <a:effectLst/>
                <a:latin typeface="Microsoft Yahei" panose="020B0503020204020204" pitchFamily="34" charset="-122"/>
                <a:ea typeface="Microsoft Yahei" panose="020B0503020204020204" pitchFamily="34" charset="-122"/>
              </a:rPr>
              <a:t>R.A.I.N achieves sustainable management and efficient use of natural resources by encouraging the reuse of electronic components.</a:t>
            </a:r>
          </a:p>
        </p:txBody>
      </p:sp>
      <p:sp>
        <p:nvSpPr>
          <p:cNvPr id="7" name="Shape 5">
            <a:extLst>
              <a:ext uri="{FF2B5EF4-FFF2-40B4-BE49-F238E27FC236}">
                <a16:creationId xmlns:a16="http://schemas.microsoft.com/office/drawing/2014/main" id="{8382FBEE-ADED-BACB-20F7-CE757A204718}"/>
              </a:ext>
            </a:extLst>
          </p:cNvPr>
          <p:cNvSpPr/>
          <p:nvPr/>
        </p:nvSpPr>
        <p:spPr>
          <a:xfrm>
            <a:off x="7086148" y="5064218"/>
            <a:ext cx="746449" cy="656644"/>
          </a:xfrm>
          <a:prstGeom prst="roundRect">
            <a:avLst>
              <a:gd name="adj" fmla="val 13335"/>
            </a:avLst>
          </a:prstGeom>
          <a:solidFill>
            <a:srgbClr val="F6E9D5"/>
          </a:solidFill>
          <a:ln/>
        </p:spPr>
        <p:txBody>
          <a:bodyPr/>
          <a:lstStyle/>
          <a:p>
            <a:endParaRPr lang="en-SG"/>
          </a:p>
        </p:txBody>
      </p:sp>
      <p:sp>
        <p:nvSpPr>
          <p:cNvPr id="8" name="Text 11">
            <a:extLst>
              <a:ext uri="{FF2B5EF4-FFF2-40B4-BE49-F238E27FC236}">
                <a16:creationId xmlns:a16="http://schemas.microsoft.com/office/drawing/2014/main" id="{45B3BB41-8003-114F-90E6-85B8A6FE5B12}"/>
              </a:ext>
            </a:extLst>
          </p:cNvPr>
          <p:cNvSpPr/>
          <p:nvPr/>
        </p:nvSpPr>
        <p:spPr>
          <a:xfrm>
            <a:off x="7255394" y="5116367"/>
            <a:ext cx="424412"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rPr>
              <a:t>12.5</a:t>
            </a:r>
            <a:endParaRPr lang="en-US" sz="3284" dirty="0"/>
          </a:p>
        </p:txBody>
      </p:sp>
      <p:pic>
        <p:nvPicPr>
          <p:cNvPr id="9" name="Picture 8" descr="A graphic of a diagram&#10;&#10;Description automatically generated with medium confidence">
            <a:extLst>
              <a:ext uri="{FF2B5EF4-FFF2-40B4-BE49-F238E27FC236}">
                <a16:creationId xmlns:a16="http://schemas.microsoft.com/office/drawing/2014/main" id="{D3AC8AE3-1C89-7BAA-2B7E-0E22927C7987}"/>
              </a:ext>
            </a:extLst>
          </p:cNvPr>
          <p:cNvPicPr>
            <a:picLocks noChangeAspect="1"/>
          </p:cNvPicPr>
          <p:nvPr/>
        </p:nvPicPr>
        <p:blipFill>
          <a:blip r:embed="rId2"/>
          <a:stretch>
            <a:fillRect/>
          </a:stretch>
        </p:blipFill>
        <p:spPr>
          <a:xfrm>
            <a:off x="509921" y="1466187"/>
            <a:ext cx="5918179" cy="5918179"/>
          </a:xfrm>
          <a:prstGeom prst="rect">
            <a:avLst/>
          </a:prstGeom>
        </p:spPr>
      </p:pic>
      <p:sp>
        <p:nvSpPr>
          <p:cNvPr id="10" name="TextBox 9">
            <a:extLst>
              <a:ext uri="{FF2B5EF4-FFF2-40B4-BE49-F238E27FC236}">
                <a16:creationId xmlns:a16="http://schemas.microsoft.com/office/drawing/2014/main" id="{7838A02C-D500-C1D5-8557-CF8151D1ACAA}"/>
              </a:ext>
            </a:extLst>
          </p:cNvPr>
          <p:cNvSpPr txBox="1"/>
          <p:nvPr/>
        </p:nvSpPr>
        <p:spPr>
          <a:xfrm>
            <a:off x="7459372" y="4985782"/>
            <a:ext cx="6941224" cy="1200329"/>
          </a:xfrm>
          <a:prstGeom prst="rect">
            <a:avLst/>
          </a:prstGeom>
          <a:noFill/>
        </p:spPr>
        <p:txBody>
          <a:bodyPr wrap="square">
            <a:spAutoFit/>
          </a:bodyPr>
          <a:lstStyle/>
          <a:p>
            <a:pPr marL="742950" indent="-285750" algn="just" rtl="0" fontAlgn="base">
              <a:spcBef>
                <a:spcPts val="1200"/>
              </a:spcBef>
              <a:spcAft>
                <a:spcPts val="600"/>
              </a:spcAft>
              <a:buFont typeface="Arial" panose="020B0604020202020204" pitchFamily="34" charset="0"/>
              <a:buChar char="•"/>
            </a:pPr>
            <a:r>
              <a:rPr lang="en-US" sz="1800" b="0" i="0" u="none" strike="noStrike" dirty="0">
                <a:solidFill>
                  <a:srgbClr val="222222"/>
                </a:solidFill>
                <a:effectLst/>
                <a:latin typeface="Microsoft Yahei" panose="020B0503020204020204" pitchFamily="34" charset="-122"/>
                <a:ea typeface="Microsoft Yahei" panose="020B0503020204020204" pitchFamily="34" charset="-122"/>
              </a:rPr>
              <a:t>R.A.I.N reduces waste generation by repurposing e-waste components for new uses in the IoT system, aligning with waste prevention, reduction, recycling, and reuse.</a:t>
            </a:r>
          </a:p>
        </p:txBody>
      </p:sp>
    </p:spTree>
    <p:extLst>
      <p:ext uri="{BB962C8B-B14F-4D97-AF65-F5344CB8AC3E}">
        <p14:creationId xmlns:p14="http://schemas.microsoft.com/office/powerpoint/2010/main" val="22178227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FD79988E-4C07-71F0-0248-4C907B89F3A3}"/>
              </a:ext>
            </a:extLst>
          </p:cNvPr>
          <p:cNvSpPr/>
          <p:nvPr/>
        </p:nvSpPr>
        <p:spPr>
          <a:xfrm>
            <a:off x="0" y="-6220"/>
            <a:ext cx="14630400" cy="8229600"/>
          </a:xfrm>
          <a:prstGeom prst="rect">
            <a:avLst/>
          </a:prstGeom>
          <a:solidFill>
            <a:srgbClr val="FEF5E7"/>
          </a:solidFill>
          <a:ln/>
        </p:spPr>
        <p:txBody>
          <a:bodyPr/>
          <a:lstStyle/>
          <a:p>
            <a:endParaRPr lang="en-SG" dirty="0"/>
          </a:p>
        </p:txBody>
      </p:sp>
      <p:sp>
        <p:nvSpPr>
          <p:cNvPr id="3" name="Shape 5">
            <a:extLst>
              <a:ext uri="{FF2B5EF4-FFF2-40B4-BE49-F238E27FC236}">
                <a16:creationId xmlns:a16="http://schemas.microsoft.com/office/drawing/2014/main" id="{1D4F2FAE-A848-92FD-1835-573CC7A8A22A}"/>
              </a:ext>
            </a:extLst>
          </p:cNvPr>
          <p:cNvSpPr/>
          <p:nvPr/>
        </p:nvSpPr>
        <p:spPr>
          <a:xfrm>
            <a:off x="7016620" y="3562207"/>
            <a:ext cx="746449" cy="656644"/>
          </a:xfrm>
          <a:prstGeom prst="roundRect">
            <a:avLst>
              <a:gd name="adj" fmla="val 13335"/>
            </a:avLst>
          </a:prstGeom>
          <a:solidFill>
            <a:srgbClr val="F6E9D5"/>
          </a:solidFill>
          <a:ln/>
        </p:spPr>
        <p:txBody>
          <a:bodyPr/>
          <a:lstStyle/>
          <a:p>
            <a:endParaRPr lang="en-SG"/>
          </a:p>
        </p:txBody>
      </p:sp>
      <p:sp>
        <p:nvSpPr>
          <p:cNvPr id="4" name="Text 11">
            <a:extLst>
              <a:ext uri="{FF2B5EF4-FFF2-40B4-BE49-F238E27FC236}">
                <a16:creationId xmlns:a16="http://schemas.microsoft.com/office/drawing/2014/main" id="{A83AEE64-DBC1-82F2-898E-DD04BC851DEB}"/>
              </a:ext>
            </a:extLst>
          </p:cNvPr>
          <p:cNvSpPr/>
          <p:nvPr/>
        </p:nvSpPr>
        <p:spPr>
          <a:xfrm>
            <a:off x="7185866" y="3614356"/>
            <a:ext cx="424412"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rPr>
              <a:t>13.2</a:t>
            </a:r>
            <a:endParaRPr lang="en-US" sz="3284" dirty="0"/>
          </a:p>
        </p:txBody>
      </p:sp>
      <p:sp>
        <p:nvSpPr>
          <p:cNvPr id="5" name="TextBox 4">
            <a:extLst>
              <a:ext uri="{FF2B5EF4-FFF2-40B4-BE49-F238E27FC236}">
                <a16:creationId xmlns:a16="http://schemas.microsoft.com/office/drawing/2014/main" id="{71C396BD-FD96-6977-03D3-2F1346DCC65A}"/>
              </a:ext>
            </a:extLst>
          </p:cNvPr>
          <p:cNvSpPr txBox="1"/>
          <p:nvPr/>
        </p:nvSpPr>
        <p:spPr>
          <a:xfrm>
            <a:off x="3657600" y="382081"/>
            <a:ext cx="7315200" cy="523220"/>
          </a:xfrm>
          <a:prstGeom prst="rect">
            <a:avLst/>
          </a:prstGeom>
          <a:noFill/>
        </p:spPr>
        <p:txBody>
          <a:bodyPr wrap="square">
            <a:spAutoFit/>
          </a:bodyPr>
          <a:lstStyle/>
          <a:p>
            <a:pPr algn="ct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Goal 13</a:t>
            </a:r>
            <a:r>
              <a:rPr lang="en-US" sz="2800" b="0" i="0" u="none" strike="noStrike" dirty="0">
                <a:solidFill>
                  <a:srgbClr val="222222"/>
                </a:solidFill>
                <a:effectLst/>
                <a:latin typeface="Microsoft Yahei" panose="020B0503020204020204" pitchFamily="34" charset="-122"/>
                <a:ea typeface="Microsoft Yahei" panose="020B0503020204020204" pitchFamily="34" charset="-122"/>
              </a:rPr>
              <a:t> </a:t>
            </a: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a:t>
            </a:r>
            <a:r>
              <a:rPr lang="en-SG" sz="2800" b="1" dirty="0">
                <a:solidFill>
                  <a:srgbClr val="222222"/>
                </a:solidFill>
                <a:latin typeface="Microsoft Yahei" panose="020B0503020204020204" pitchFamily="34" charset="-122"/>
                <a:ea typeface="Microsoft Yahei" panose="020B0503020204020204" pitchFamily="34" charset="-122"/>
              </a:rPr>
              <a:t>Climate Action</a:t>
            </a: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 </a:t>
            </a:r>
            <a:endParaRPr lang="en-SG" sz="2800" dirty="0"/>
          </a:p>
        </p:txBody>
      </p:sp>
      <p:sp>
        <p:nvSpPr>
          <p:cNvPr id="6" name="TextBox 5">
            <a:extLst>
              <a:ext uri="{FF2B5EF4-FFF2-40B4-BE49-F238E27FC236}">
                <a16:creationId xmlns:a16="http://schemas.microsoft.com/office/drawing/2014/main" id="{4B769372-9FF7-24FC-4887-512F323B9A2E}"/>
              </a:ext>
            </a:extLst>
          </p:cNvPr>
          <p:cNvSpPr txBox="1"/>
          <p:nvPr/>
        </p:nvSpPr>
        <p:spPr>
          <a:xfrm>
            <a:off x="7398072" y="3542819"/>
            <a:ext cx="6941224" cy="923330"/>
          </a:xfrm>
          <a:prstGeom prst="rect">
            <a:avLst/>
          </a:prstGeom>
          <a:noFill/>
        </p:spPr>
        <p:txBody>
          <a:bodyPr wrap="square">
            <a:spAutoFit/>
          </a:bodyPr>
          <a:lstStyle/>
          <a:p>
            <a:pPr marL="742950" indent="-285750" algn="just" rtl="0" fontAlgn="base">
              <a:spcBef>
                <a:spcPts val="1200"/>
              </a:spcBef>
              <a:spcAft>
                <a:spcPts val="600"/>
              </a:spcAft>
              <a:buFont typeface="Arial" panose="020B0604020202020204" pitchFamily="34" charset="0"/>
              <a:buChar char="•"/>
            </a:pPr>
            <a:r>
              <a:rPr lang="en-US" sz="1800" b="0" i="0" u="none" strike="noStrike" dirty="0">
                <a:solidFill>
                  <a:srgbClr val="222222"/>
                </a:solidFill>
                <a:effectLst/>
                <a:latin typeface="Microsoft Yahei" panose="020B0503020204020204" pitchFamily="34" charset="-122"/>
                <a:ea typeface="Microsoft Yahei" panose="020B0503020204020204" pitchFamily="34" charset="-122"/>
              </a:rPr>
              <a:t>R.A.I.N</a:t>
            </a:r>
            <a:r>
              <a:rPr lang="en-US" sz="1800" b="0" i="0" u="none" strike="noStrike" dirty="0">
                <a:solidFill>
                  <a:srgbClr val="222222"/>
                </a:solidFill>
                <a:effectLst/>
                <a:latin typeface="Arial" panose="020B0604020202020204" pitchFamily="34" charset="0"/>
              </a:rPr>
              <a:t>’s</a:t>
            </a:r>
            <a:r>
              <a:rPr lang="en-US" sz="1800" b="0" i="0" u="none" strike="noStrike" dirty="0">
                <a:solidFill>
                  <a:srgbClr val="222222"/>
                </a:solidFill>
                <a:effectLst/>
                <a:latin typeface="Microsoft Yahei" panose="020B0503020204020204" pitchFamily="34" charset="-122"/>
                <a:ea typeface="Microsoft Yahei" panose="020B0503020204020204" pitchFamily="34" charset="-122"/>
              </a:rPr>
              <a:t> energy-saving features integrate measures to reduce greenhouse gas emissions from households, contributing to climate action strategies.</a:t>
            </a:r>
          </a:p>
        </p:txBody>
      </p:sp>
      <p:pic>
        <p:nvPicPr>
          <p:cNvPr id="7" name="Picture 6" descr="A green and white graphic of a climate action&#10;&#10;Description automatically generated">
            <a:extLst>
              <a:ext uri="{FF2B5EF4-FFF2-40B4-BE49-F238E27FC236}">
                <a16:creationId xmlns:a16="http://schemas.microsoft.com/office/drawing/2014/main" id="{3D0C0192-31E3-CABF-AC98-6C4061A940FF}"/>
              </a:ext>
            </a:extLst>
          </p:cNvPr>
          <p:cNvPicPr>
            <a:picLocks noChangeAspect="1"/>
          </p:cNvPicPr>
          <p:nvPr/>
        </p:nvPicPr>
        <p:blipFill>
          <a:blip r:embed="rId2"/>
          <a:stretch>
            <a:fillRect/>
          </a:stretch>
        </p:blipFill>
        <p:spPr>
          <a:xfrm>
            <a:off x="440393" y="1420794"/>
            <a:ext cx="6090709" cy="6090709"/>
          </a:xfrm>
          <a:prstGeom prst="rect">
            <a:avLst/>
          </a:prstGeom>
        </p:spPr>
      </p:pic>
    </p:spTree>
    <p:extLst>
      <p:ext uri="{BB962C8B-B14F-4D97-AF65-F5344CB8AC3E}">
        <p14:creationId xmlns:p14="http://schemas.microsoft.com/office/powerpoint/2010/main" val="3561797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A908FE5C-E5D0-51A7-BDB7-D5DABB3ECC99}"/>
              </a:ext>
            </a:extLst>
          </p:cNvPr>
          <p:cNvSpPr/>
          <p:nvPr/>
        </p:nvSpPr>
        <p:spPr>
          <a:xfrm>
            <a:off x="0" y="0"/>
            <a:ext cx="14630400" cy="8229600"/>
          </a:xfrm>
          <a:prstGeom prst="rect">
            <a:avLst/>
          </a:prstGeom>
          <a:solidFill>
            <a:srgbClr val="FEF5E7"/>
          </a:solidFill>
          <a:ln/>
        </p:spPr>
        <p:txBody>
          <a:bodyPr/>
          <a:lstStyle/>
          <a:p>
            <a:endParaRPr lang="en-SG" dirty="0"/>
          </a:p>
        </p:txBody>
      </p:sp>
      <p:sp>
        <p:nvSpPr>
          <p:cNvPr id="3" name="Shape 5">
            <a:extLst>
              <a:ext uri="{FF2B5EF4-FFF2-40B4-BE49-F238E27FC236}">
                <a16:creationId xmlns:a16="http://schemas.microsoft.com/office/drawing/2014/main" id="{4689560C-9679-7333-B6B1-B896AF1B2452}"/>
              </a:ext>
            </a:extLst>
          </p:cNvPr>
          <p:cNvSpPr/>
          <p:nvPr/>
        </p:nvSpPr>
        <p:spPr>
          <a:xfrm>
            <a:off x="6910874" y="3562207"/>
            <a:ext cx="945346" cy="656644"/>
          </a:xfrm>
          <a:prstGeom prst="roundRect">
            <a:avLst>
              <a:gd name="adj" fmla="val 13335"/>
            </a:avLst>
          </a:prstGeom>
          <a:solidFill>
            <a:srgbClr val="F6E9D5"/>
          </a:solidFill>
          <a:ln/>
        </p:spPr>
        <p:txBody>
          <a:bodyPr/>
          <a:lstStyle/>
          <a:p>
            <a:endParaRPr lang="en-SG"/>
          </a:p>
        </p:txBody>
      </p:sp>
      <p:sp>
        <p:nvSpPr>
          <p:cNvPr id="4" name="Text 11">
            <a:extLst>
              <a:ext uri="{FF2B5EF4-FFF2-40B4-BE49-F238E27FC236}">
                <a16:creationId xmlns:a16="http://schemas.microsoft.com/office/drawing/2014/main" id="{944DF4AC-0FBB-DA39-C8C6-33EDACDFAF38}"/>
              </a:ext>
            </a:extLst>
          </p:cNvPr>
          <p:cNvSpPr/>
          <p:nvPr/>
        </p:nvSpPr>
        <p:spPr>
          <a:xfrm>
            <a:off x="7185866" y="3614356"/>
            <a:ext cx="424412" cy="521256"/>
          </a:xfrm>
          <a:prstGeom prst="rect">
            <a:avLst/>
          </a:prstGeom>
          <a:noFill/>
          <a:ln/>
        </p:spPr>
        <p:txBody>
          <a:bodyPr wrap="none" rtlCol="0" anchor="t"/>
          <a:lstStyle/>
          <a:p>
            <a:pPr marL="0" indent="0" algn="ctr">
              <a:lnSpc>
                <a:spcPts val="4105"/>
              </a:lnSpc>
              <a:buNone/>
            </a:pPr>
            <a:r>
              <a:rPr lang="en-US" sz="3284" dirty="0">
                <a:solidFill>
                  <a:srgbClr val="38512F"/>
                </a:solidFill>
                <a:latin typeface="Lora" pitchFamily="34" charset="0"/>
              </a:rPr>
              <a:t>17.16</a:t>
            </a:r>
            <a:endParaRPr lang="en-US" sz="3284" dirty="0"/>
          </a:p>
        </p:txBody>
      </p:sp>
      <p:sp>
        <p:nvSpPr>
          <p:cNvPr id="5" name="TextBox 4">
            <a:extLst>
              <a:ext uri="{FF2B5EF4-FFF2-40B4-BE49-F238E27FC236}">
                <a16:creationId xmlns:a16="http://schemas.microsoft.com/office/drawing/2014/main" id="{A1621BF2-9319-F928-B955-CEF5FC63C3D3}"/>
              </a:ext>
            </a:extLst>
          </p:cNvPr>
          <p:cNvSpPr txBox="1"/>
          <p:nvPr/>
        </p:nvSpPr>
        <p:spPr>
          <a:xfrm>
            <a:off x="3052493" y="495329"/>
            <a:ext cx="8525414" cy="523220"/>
          </a:xfrm>
          <a:prstGeom prst="rect">
            <a:avLst/>
          </a:prstGeom>
          <a:noFill/>
        </p:spPr>
        <p:txBody>
          <a:bodyPr wrap="square">
            <a:spAutoFit/>
          </a:bodyPr>
          <a:lstStyle/>
          <a:p>
            <a:pPr algn="ct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Goal 17</a:t>
            </a:r>
            <a:r>
              <a:rPr lang="en-US" sz="2800" b="0" i="0" u="none" strike="noStrike" dirty="0">
                <a:solidFill>
                  <a:srgbClr val="222222"/>
                </a:solidFill>
                <a:effectLst/>
                <a:latin typeface="Microsoft Yahei" panose="020B0503020204020204" pitchFamily="34" charset="-122"/>
                <a:ea typeface="Microsoft Yahei" panose="020B0503020204020204" pitchFamily="34" charset="-122"/>
              </a:rPr>
              <a:t> </a:t>
            </a: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a:t>
            </a:r>
            <a:r>
              <a:rPr lang="en-SG" sz="2800" b="1" dirty="0">
                <a:solidFill>
                  <a:srgbClr val="222222"/>
                </a:solidFill>
                <a:latin typeface="Microsoft Yahei" panose="020B0503020204020204" pitchFamily="34" charset="-122"/>
                <a:ea typeface="Microsoft Yahei" panose="020B0503020204020204" pitchFamily="34" charset="-122"/>
              </a:rPr>
              <a:t>Sustainable Cities and Communities</a:t>
            </a:r>
            <a:r>
              <a:rPr lang="en-US" sz="2800" b="1" i="0" u="none" strike="noStrike" dirty="0">
                <a:solidFill>
                  <a:srgbClr val="222222"/>
                </a:solidFill>
                <a:effectLst/>
                <a:latin typeface="Microsoft Yahei" panose="020B0503020204020204" pitchFamily="34" charset="-122"/>
                <a:ea typeface="Microsoft Yahei" panose="020B0503020204020204" pitchFamily="34" charset="-122"/>
              </a:rPr>
              <a:t>) </a:t>
            </a:r>
            <a:endParaRPr lang="en-SG" sz="2800" dirty="0"/>
          </a:p>
        </p:txBody>
      </p:sp>
      <p:sp>
        <p:nvSpPr>
          <p:cNvPr id="6" name="TextBox 5">
            <a:extLst>
              <a:ext uri="{FF2B5EF4-FFF2-40B4-BE49-F238E27FC236}">
                <a16:creationId xmlns:a16="http://schemas.microsoft.com/office/drawing/2014/main" id="{6D4AF8E7-B9E9-F70B-B80B-0430B40246A5}"/>
              </a:ext>
            </a:extLst>
          </p:cNvPr>
          <p:cNvSpPr txBox="1"/>
          <p:nvPr/>
        </p:nvSpPr>
        <p:spPr>
          <a:xfrm>
            <a:off x="7398072" y="3542819"/>
            <a:ext cx="6941224" cy="1200329"/>
          </a:xfrm>
          <a:prstGeom prst="rect">
            <a:avLst/>
          </a:prstGeom>
          <a:noFill/>
        </p:spPr>
        <p:txBody>
          <a:bodyPr wrap="square">
            <a:spAutoFit/>
          </a:bodyPr>
          <a:lstStyle/>
          <a:p>
            <a:pPr marL="742950" indent="-285750" algn="just" rtl="0" fontAlgn="base">
              <a:spcBef>
                <a:spcPts val="1200"/>
              </a:spcBef>
              <a:spcAft>
                <a:spcPts val="600"/>
              </a:spcAft>
              <a:buFont typeface="Arial" panose="020B0604020202020204" pitchFamily="34" charset="0"/>
              <a:buChar char="•"/>
            </a:pPr>
            <a:r>
              <a:rPr lang="en-US" sz="1800" b="0" i="0" u="none" strike="noStrike" dirty="0">
                <a:solidFill>
                  <a:srgbClr val="222222"/>
                </a:solidFill>
                <a:effectLst/>
                <a:latin typeface="Microsoft Yahei" panose="020B0503020204020204" pitchFamily="34" charset="-122"/>
                <a:ea typeface="Microsoft Yahei" panose="020B0503020204020204" pitchFamily="34" charset="-122"/>
              </a:rPr>
              <a:t>R.A.I.N fosters effective partnerships by involving collaboration between stakeholders for e-waste collection and reward distribution, enhancing public, public-private, and civil society partnerships.</a:t>
            </a:r>
          </a:p>
        </p:txBody>
      </p:sp>
      <p:pic>
        <p:nvPicPr>
          <p:cNvPr id="7" name="Picture 6" descr="A graphic of a landscape with a sun and clouds&#10;&#10;Description automatically generated with medium confidence">
            <a:extLst>
              <a:ext uri="{FF2B5EF4-FFF2-40B4-BE49-F238E27FC236}">
                <a16:creationId xmlns:a16="http://schemas.microsoft.com/office/drawing/2014/main" id="{C9C0D7BF-A491-3AE6-2E68-AFD39BF36692}"/>
              </a:ext>
            </a:extLst>
          </p:cNvPr>
          <p:cNvPicPr>
            <a:picLocks noChangeAspect="1"/>
          </p:cNvPicPr>
          <p:nvPr/>
        </p:nvPicPr>
        <p:blipFill>
          <a:blip r:embed="rId2"/>
          <a:stretch>
            <a:fillRect/>
          </a:stretch>
        </p:blipFill>
        <p:spPr>
          <a:xfrm>
            <a:off x="449126" y="1657826"/>
            <a:ext cx="6170644" cy="6170644"/>
          </a:xfrm>
          <a:prstGeom prst="rect">
            <a:avLst/>
          </a:prstGeom>
        </p:spPr>
      </p:pic>
    </p:spTree>
    <p:extLst>
      <p:ext uri="{BB962C8B-B14F-4D97-AF65-F5344CB8AC3E}">
        <p14:creationId xmlns:p14="http://schemas.microsoft.com/office/powerpoint/2010/main" val="1136583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0" y="1"/>
            <a:ext cx="14630400" cy="8229600"/>
          </a:xfrm>
          <a:prstGeom prst="rect">
            <a:avLst/>
          </a:prstGeom>
          <a:solidFill>
            <a:srgbClr val="FEF5E7"/>
          </a:solidFill>
          <a:ln/>
        </p:spPr>
        <p:txBody>
          <a:bodyPr/>
          <a:lstStyle/>
          <a:p>
            <a:endParaRPr lang="en-SG"/>
          </a:p>
        </p:txBody>
      </p:sp>
      <p:sp>
        <p:nvSpPr>
          <p:cNvPr id="4" name="Text 2"/>
          <p:cNvSpPr/>
          <p:nvPr/>
        </p:nvSpPr>
        <p:spPr>
          <a:xfrm>
            <a:off x="1042630" y="202644"/>
            <a:ext cx="7857292"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Benefits and Conclusion</a:t>
            </a:r>
            <a:endParaRPr lang="en-US" sz="5474" dirty="0"/>
          </a:p>
        </p:txBody>
      </p:sp>
      <p:sp>
        <p:nvSpPr>
          <p:cNvPr id="5" name="Shape 3"/>
          <p:cNvSpPr/>
          <p:nvPr/>
        </p:nvSpPr>
        <p:spPr>
          <a:xfrm>
            <a:off x="1042630" y="1428512"/>
            <a:ext cx="486489" cy="486489"/>
          </a:xfrm>
          <a:prstGeom prst="roundRect">
            <a:avLst>
              <a:gd name="adj" fmla="val 17147"/>
            </a:avLst>
          </a:prstGeom>
          <a:solidFill>
            <a:srgbClr val="F6E9D5"/>
          </a:solidFill>
          <a:ln/>
        </p:spPr>
        <p:txBody>
          <a:bodyPr/>
          <a:lstStyle/>
          <a:p>
            <a:endParaRPr lang="en-SG"/>
          </a:p>
        </p:txBody>
      </p:sp>
      <p:sp>
        <p:nvSpPr>
          <p:cNvPr id="6" name="Text 4"/>
          <p:cNvSpPr/>
          <p:nvPr/>
        </p:nvSpPr>
        <p:spPr>
          <a:xfrm>
            <a:off x="1807131" y="1454468"/>
            <a:ext cx="3592949"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Environmental Impact</a:t>
            </a:r>
            <a:endParaRPr lang="en-US" sz="2737" dirty="0"/>
          </a:p>
        </p:txBody>
      </p:sp>
      <p:sp>
        <p:nvSpPr>
          <p:cNvPr id="7" name="Text 5"/>
          <p:cNvSpPr/>
          <p:nvPr/>
        </p:nvSpPr>
        <p:spPr>
          <a:xfrm>
            <a:off x="1807131" y="2055614"/>
            <a:ext cx="5369123" cy="444818"/>
          </a:xfrm>
          <a:prstGeom prst="rect">
            <a:avLst/>
          </a:prstGeom>
          <a:noFill/>
          <a:ln/>
        </p:spPr>
        <p:txBody>
          <a:bodyPr wrap="non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Reduces e-waste by repurposing components.</a:t>
            </a:r>
            <a:endParaRPr lang="en-US" sz="2189" dirty="0"/>
          </a:p>
        </p:txBody>
      </p:sp>
      <p:sp>
        <p:nvSpPr>
          <p:cNvPr id="8" name="Shape 6"/>
          <p:cNvSpPr/>
          <p:nvPr/>
        </p:nvSpPr>
        <p:spPr>
          <a:xfrm>
            <a:off x="7454265" y="1428512"/>
            <a:ext cx="486489" cy="486489"/>
          </a:xfrm>
          <a:prstGeom prst="roundRect">
            <a:avLst>
              <a:gd name="adj" fmla="val 17147"/>
            </a:avLst>
          </a:prstGeom>
          <a:solidFill>
            <a:srgbClr val="F6E9D5"/>
          </a:solidFill>
          <a:ln/>
        </p:spPr>
        <p:txBody>
          <a:bodyPr/>
          <a:lstStyle/>
          <a:p>
            <a:endParaRPr lang="en-SG"/>
          </a:p>
        </p:txBody>
      </p:sp>
      <p:sp>
        <p:nvSpPr>
          <p:cNvPr id="9" name="Text 7"/>
          <p:cNvSpPr/>
          <p:nvPr/>
        </p:nvSpPr>
        <p:spPr>
          <a:xfrm>
            <a:off x="8218765" y="1454468"/>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Cost-Effective</a:t>
            </a:r>
            <a:endParaRPr lang="en-US" sz="2737" dirty="0"/>
          </a:p>
        </p:txBody>
      </p:sp>
      <p:sp>
        <p:nvSpPr>
          <p:cNvPr id="10" name="Text 8"/>
          <p:cNvSpPr/>
          <p:nvPr/>
        </p:nvSpPr>
        <p:spPr>
          <a:xfrm>
            <a:off x="8218765" y="2055614"/>
            <a:ext cx="5369123" cy="444818"/>
          </a:xfrm>
          <a:prstGeom prst="rect">
            <a:avLst/>
          </a:prstGeom>
          <a:noFill/>
          <a:ln/>
        </p:spPr>
        <p:txBody>
          <a:bodyPr wrap="non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Minimizes the cost of new hardware.</a:t>
            </a:r>
            <a:endParaRPr lang="en-US" sz="2189" dirty="0"/>
          </a:p>
        </p:txBody>
      </p:sp>
      <p:sp>
        <p:nvSpPr>
          <p:cNvPr id="11" name="Shape 9"/>
          <p:cNvSpPr/>
          <p:nvPr/>
        </p:nvSpPr>
        <p:spPr>
          <a:xfrm>
            <a:off x="1042630" y="3065264"/>
            <a:ext cx="486489" cy="486489"/>
          </a:xfrm>
          <a:prstGeom prst="roundRect">
            <a:avLst>
              <a:gd name="adj" fmla="val 17147"/>
            </a:avLst>
          </a:prstGeom>
          <a:solidFill>
            <a:srgbClr val="F6E9D5"/>
          </a:solidFill>
          <a:ln/>
        </p:spPr>
        <p:txBody>
          <a:bodyPr/>
          <a:lstStyle/>
          <a:p>
            <a:endParaRPr lang="en-SG"/>
          </a:p>
        </p:txBody>
      </p:sp>
      <p:sp>
        <p:nvSpPr>
          <p:cNvPr id="12" name="Text 10"/>
          <p:cNvSpPr/>
          <p:nvPr/>
        </p:nvSpPr>
        <p:spPr>
          <a:xfrm>
            <a:off x="1807131" y="3091220"/>
            <a:ext cx="4648795"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Enhanced Home Automation</a:t>
            </a:r>
            <a:endParaRPr lang="en-US" sz="2737" dirty="0"/>
          </a:p>
        </p:txBody>
      </p:sp>
      <p:sp>
        <p:nvSpPr>
          <p:cNvPr id="13" name="Text 11"/>
          <p:cNvSpPr/>
          <p:nvPr/>
        </p:nvSpPr>
        <p:spPr>
          <a:xfrm>
            <a:off x="1807131" y="3692366"/>
            <a:ext cx="5369123" cy="444818"/>
          </a:xfrm>
          <a:prstGeom prst="rect">
            <a:avLst/>
          </a:prstGeom>
          <a:noFill/>
          <a:ln/>
        </p:spPr>
        <p:txBody>
          <a:bodyPr wrap="non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Provides smart home features.</a:t>
            </a:r>
            <a:endParaRPr lang="en-US" sz="2189" dirty="0"/>
          </a:p>
        </p:txBody>
      </p:sp>
      <p:sp>
        <p:nvSpPr>
          <p:cNvPr id="14" name="Shape 12"/>
          <p:cNvSpPr/>
          <p:nvPr/>
        </p:nvSpPr>
        <p:spPr>
          <a:xfrm>
            <a:off x="7454265" y="3065264"/>
            <a:ext cx="486489" cy="486489"/>
          </a:xfrm>
          <a:prstGeom prst="roundRect">
            <a:avLst>
              <a:gd name="adj" fmla="val 17147"/>
            </a:avLst>
          </a:prstGeom>
          <a:solidFill>
            <a:srgbClr val="F6E9D5"/>
          </a:solidFill>
          <a:ln/>
        </p:spPr>
        <p:txBody>
          <a:bodyPr/>
          <a:lstStyle/>
          <a:p>
            <a:endParaRPr lang="en-SG"/>
          </a:p>
        </p:txBody>
      </p:sp>
      <p:sp>
        <p:nvSpPr>
          <p:cNvPr id="15" name="Text 13"/>
          <p:cNvSpPr/>
          <p:nvPr/>
        </p:nvSpPr>
        <p:spPr>
          <a:xfrm>
            <a:off x="8218765" y="3091220"/>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Energy Efficiency</a:t>
            </a:r>
            <a:endParaRPr lang="en-US" sz="2737" dirty="0"/>
          </a:p>
        </p:txBody>
      </p:sp>
      <p:sp>
        <p:nvSpPr>
          <p:cNvPr id="16" name="Text 14"/>
          <p:cNvSpPr/>
          <p:nvPr/>
        </p:nvSpPr>
        <p:spPr>
          <a:xfrm>
            <a:off x="8218765" y="3692366"/>
            <a:ext cx="5369123" cy="444818"/>
          </a:xfrm>
          <a:prstGeom prst="rect">
            <a:avLst/>
          </a:prstGeom>
          <a:noFill/>
          <a:ln/>
        </p:spPr>
        <p:txBody>
          <a:bodyPr wrap="non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Optimizes energy usage.</a:t>
            </a:r>
            <a:endParaRPr lang="en-US" sz="2189" dirty="0"/>
          </a:p>
        </p:txBody>
      </p:sp>
      <p:sp>
        <p:nvSpPr>
          <p:cNvPr id="17" name="Shape 15"/>
          <p:cNvSpPr/>
          <p:nvPr/>
        </p:nvSpPr>
        <p:spPr>
          <a:xfrm>
            <a:off x="1042630" y="4702016"/>
            <a:ext cx="486489" cy="486489"/>
          </a:xfrm>
          <a:prstGeom prst="roundRect">
            <a:avLst>
              <a:gd name="adj" fmla="val 17147"/>
            </a:avLst>
          </a:prstGeom>
          <a:solidFill>
            <a:srgbClr val="F6E9D5"/>
          </a:solidFill>
          <a:ln/>
        </p:spPr>
        <p:txBody>
          <a:bodyPr/>
          <a:lstStyle/>
          <a:p>
            <a:endParaRPr lang="en-SG"/>
          </a:p>
        </p:txBody>
      </p:sp>
      <p:sp>
        <p:nvSpPr>
          <p:cNvPr id="18" name="Text 16"/>
          <p:cNvSpPr/>
          <p:nvPr/>
        </p:nvSpPr>
        <p:spPr>
          <a:xfrm>
            <a:off x="1807131" y="4727972"/>
            <a:ext cx="3819168"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Predictive Maintenance</a:t>
            </a:r>
            <a:endParaRPr lang="en-US" sz="2737" dirty="0"/>
          </a:p>
        </p:txBody>
      </p:sp>
      <p:sp>
        <p:nvSpPr>
          <p:cNvPr id="19" name="Text 17"/>
          <p:cNvSpPr/>
          <p:nvPr/>
        </p:nvSpPr>
        <p:spPr>
          <a:xfrm>
            <a:off x="1807131" y="5329118"/>
            <a:ext cx="5369123"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Extends electronics lifespan and reduces maintenance costs.</a:t>
            </a:r>
            <a:endParaRPr lang="en-US" sz="2189" dirty="0"/>
          </a:p>
        </p:txBody>
      </p:sp>
      <p:sp>
        <p:nvSpPr>
          <p:cNvPr id="20" name="Shape 18"/>
          <p:cNvSpPr/>
          <p:nvPr/>
        </p:nvSpPr>
        <p:spPr>
          <a:xfrm>
            <a:off x="7454265" y="4702016"/>
            <a:ext cx="486489" cy="486489"/>
          </a:xfrm>
          <a:prstGeom prst="roundRect">
            <a:avLst>
              <a:gd name="adj" fmla="val 17147"/>
            </a:avLst>
          </a:prstGeom>
          <a:solidFill>
            <a:srgbClr val="F6E9D5"/>
          </a:solidFill>
          <a:ln/>
        </p:spPr>
        <p:txBody>
          <a:bodyPr/>
          <a:lstStyle/>
          <a:p>
            <a:endParaRPr lang="en-SG"/>
          </a:p>
        </p:txBody>
      </p:sp>
      <p:sp>
        <p:nvSpPr>
          <p:cNvPr id="21" name="Text 19"/>
          <p:cNvSpPr/>
          <p:nvPr/>
        </p:nvSpPr>
        <p:spPr>
          <a:xfrm>
            <a:off x="8218765" y="4727972"/>
            <a:ext cx="3475673"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Data Analytics</a:t>
            </a:r>
            <a:endParaRPr lang="en-US" sz="2737" dirty="0"/>
          </a:p>
        </p:txBody>
      </p:sp>
      <p:sp>
        <p:nvSpPr>
          <p:cNvPr id="22" name="Text 20"/>
          <p:cNvSpPr/>
          <p:nvPr/>
        </p:nvSpPr>
        <p:spPr>
          <a:xfrm>
            <a:off x="8218765" y="5329118"/>
            <a:ext cx="5369123"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Allows homeowners to monitor energy usage and make informed decisions.</a:t>
            </a:r>
            <a:endParaRPr lang="en-US" sz="2189" dirty="0"/>
          </a:p>
        </p:txBody>
      </p:sp>
      <p:sp>
        <p:nvSpPr>
          <p:cNvPr id="23" name="Text 21"/>
          <p:cNvSpPr/>
          <p:nvPr/>
        </p:nvSpPr>
        <p:spPr>
          <a:xfrm>
            <a:off x="1042630" y="6531531"/>
            <a:ext cx="12545139" cy="1334453"/>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RAIN is a forward-thinking way to tackle e-waste and improve home automation in Singapore. By using discarded electronic parts, RAIN promotes sustainability and enhances living with smart home systems, as well as motivate energy saving, leading to a greener future and smarter living spaces.</a:t>
            </a:r>
            <a:endParaRPr lang="en-US" sz="2189"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0" y="1"/>
            <a:ext cx="14630400" cy="8229600"/>
          </a:xfrm>
          <a:prstGeom prst="rect">
            <a:avLst/>
          </a:prstGeom>
          <a:solidFill>
            <a:srgbClr val="FEF5E7"/>
          </a:solidFill>
          <a:ln/>
        </p:spPr>
        <p:txBody>
          <a:bodyPr/>
          <a:lstStyle/>
          <a:p>
            <a:endParaRPr lang="en-SG"/>
          </a:p>
        </p:txBody>
      </p:sp>
      <p:pic>
        <p:nvPicPr>
          <p:cNvPr id="4" name="Image 0" descr="preencoded.png"/>
          <p:cNvPicPr>
            <a:picLocks noChangeAspect="1"/>
          </p:cNvPicPr>
          <p:nvPr/>
        </p:nvPicPr>
        <p:blipFill>
          <a:blip r:embed="rId3"/>
          <a:stretch>
            <a:fillRect/>
          </a:stretch>
        </p:blipFill>
        <p:spPr>
          <a:xfrm>
            <a:off x="0" y="0"/>
            <a:ext cx="14630400" cy="3248025"/>
          </a:xfrm>
          <a:prstGeom prst="rect">
            <a:avLst/>
          </a:prstGeom>
        </p:spPr>
      </p:pic>
      <p:sp>
        <p:nvSpPr>
          <p:cNvPr id="5" name="Text 2"/>
          <p:cNvSpPr/>
          <p:nvPr/>
        </p:nvSpPr>
        <p:spPr>
          <a:xfrm>
            <a:off x="1042630" y="3744992"/>
            <a:ext cx="6951345"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What is R.A.I.N?</a:t>
            </a:r>
            <a:endParaRPr lang="en-US" sz="5474" dirty="0"/>
          </a:p>
        </p:txBody>
      </p:sp>
      <p:sp>
        <p:nvSpPr>
          <p:cNvPr id="6" name="Text 3"/>
          <p:cNvSpPr/>
          <p:nvPr/>
        </p:nvSpPr>
        <p:spPr>
          <a:xfrm>
            <a:off x="1042630" y="5030867"/>
            <a:ext cx="12545139" cy="88963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R.A.I.N repurposes working components from e-waste and integrates predictive maintenance for household electronics to create a fully comprehensive and modular home-based IoT system.</a:t>
            </a:r>
            <a:endParaRPr lang="en-US" sz="2189" dirty="0"/>
          </a:p>
        </p:txBody>
      </p:sp>
      <p:sp>
        <p:nvSpPr>
          <p:cNvPr id="7" name="Text 4"/>
          <p:cNvSpPr/>
          <p:nvPr/>
        </p:nvSpPr>
        <p:spPr>
          <a:xfrm>
            <a:off x="1042630" y="6233279"/>
            <a:ext cx="12545139" cy="1334453"/>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The system's core is an Espressif ESP32 S3 board, which acts as the brain and cloud link via RainMaker by Espressif. The system functions as a smart lighting system, smart cooling system, alert system, provides temporary backup lighting, and performs predictive maintenance for home electronics.</a:t>
            </a:r>
            <a:endParaRPr lang="en-US" sz="2189" dirty="0"/>
          </a:p>
        </p:txBody>
      </p:sp>
      <p:pic>
        <p:nvPicPr>
          <p:cNvPr id="8" name="Image 1" descr="preencoded.png" hidden="1">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DA66058D-FB7C-9AF5-289C-9ED314CFA723}"/>
              </a:ext>
            </a:extLst>
          </p:cNvPr>
          <p:cNvSpPr/>
          <p:nvPr/>
        </p:nvSpPr>
        <p:spPr>
          <a:xfrm>
            <a:off x="0" y="0"/>
            <a:ext cx="14630400" cy="8548926"/>
          </a:xfrm>
          <a:prstGeom prst="rect">
            <a:avLst/>
          </a:prstGeom>
          <a:solidFill>
            <a:srgbClr val="FEF5E7"/>
          </a:solidFill>
          <a:ln/>
        </p:spPr>
        <p:txBody>
          <a:bodyPr/>
          <a:lstStyle/>
          <a:p>
            <a:endParaRPr lang="en-SG"/>
          </a:p>
        </p:txBody>
      </p:sp>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828" y="0"/>
            <a:ext cx="14626743" cy="82296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4" name="Group 3">
            <a:extLst>
              <a:ext uri="{FF2B5EF4-FFF2-40B4-BE49-F238E27FC236}">
                <a16:creationId xmlns:a16="http://schemas.microsoft.com/office/drawing/2014/main" id="{D30C9791-7299-C572-6981-3258EC17543D}"/>
              </a:ext>
            </a:extLst>
          </p:cNvPr>
          <p:cNvGrpSpPr/>
          <p:nvPr/>
        </p:nvGrpSpPr>
        <p:grpSpPr>
          <a:xfrm>
            <a:off x="481691" y="259738"/>
            <a:ext cx="13667015" cy="8029449"/>
            <a:chOff x="237671" y="-24820"/>
            <a:chExt cx="11842050" cy="6826233"/>
          </a:xfrm>
        </p:grpSpPr>
        <p:pic>
          <p:nvPicPr>
            <p:cNvPr id="5" name="Picture 12">
              <a:extLst>
                <a:ext uri="{FF2B5EF4-FFF2-40B4-BE49-F238E27FC236}">
                  <a16:creationId xmlns:a16="http://schemas.microsoft.com/office/drawing/2014/main" id="{FC75B013-8108-03B2-1F5D-61E458FF3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14" y="1614262"/>
              <a:ext cx="1665995" cy="11303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02B7A3-9AAC-CBCE-DEE8-E63A0835E9E3}"/>
                </a:ext>
              </a:extLst>
            </p:cNvPr>
            <p:cNvSpPr txBox="1"/>
            <p:nvPr/>
          </p:nvSpPr>
          <p:spPr>
            <a:xfrm>
              <a:off x="2278941" y="4795856"/>
              <a:ext cx="2702845" cy="400110"/>
            </a:xfrm>
            <a:prstGeom prst="rect">
              <a:avLst/>
            </a:prstGeom>
            <a:noFill/>
          </p:spPr>
          <p:txBody>
            <a:bodyPr wrap="square" rtlCol="0">
              <a:spAutoFit/>
            </a:bodyPr>
            <a:lstStyle/>
            <a:p>
              <a:pPr algn="ctr"/>
              <a:r>
                <a:rPr lang="en-SG" sz="2000" b="1" u="sng" dirty="0">
                  <a:latin typeface="DengXian" panose="02010600030101010101" pitchFamily="2" charset="-122"/>
                  <a:ea typeface="DengXian" panose="02010600030101010101" pitchFamily="2" charset="-122"/>
                </a:rPr>
                <a:t>PMD Battery</a:t>
              </a:r>
            </a:p>
          </p:txBody>
        </p:sp>
        <p:sp>
          <p:nvSpPr>
            <p:cNvPr id="7" name="TextBox 6">
              <a:extLst>
                <a:ext uri="{FF2B5EF4-FFF2-40B4-BE49-F238E27FC236}">
                  <a16:creationId xmlns:a16="http://schemas.microsoft.com/office/drawing/2014/main" id="{F1909206-C1D5-A530-2ED0-39E569FCAE11}"/>
                </a:ext>
              </a:extLst>
            </p:cNvPr>
            <p:cNvSpPr txBox="1"/>
            <p:nvPr/>
          </p:nvSpPr>
          <p:spPr>
            <a:xfrm>
              <a:off x="5352823" y="1188000"/>
              <a:ext cx="1486350" cy="400110"/>
            </a:xfrm>
            <a:prstGeom prst="rect">
              <a:avLst/>
            </a:prstGeom>
            <a:noFill/>
          </p:spPr>
          <p:txBody>
            <a:bodyPr wrap="square" rtlCol="0">
              <a:spAutoFit/>
            </a:bodyPr>
            <a:lstStyle/>
            <a:p>
              <a:pPr algn="ctr"/>
              <a:r>
                <a:rPr lang="en-US" sz="2000" b="1" u="sng" dirty="0">
                  <a:latin typeface="DengXian" panose="02010600030101010101" pitchFamily="2" charset="-122"/>
                  <a:ea typeface="DengXian" panose="02010600030101010101" pitchFamily="2" charset="-122"/>
                </a:rPr>
                <a:t>ESP32 - S3 </a:t>
              </a:r>
              <a:endParaRPr lang="en-SG" sz="2000" b="1" u="sng" dirty="0">
                <a:latin typeface="DengXian" panose="02010600030101010101" pitchFamily="2" charset="-122"/>
                <a:ea typeface="DengXian" panose="02010600030101010101" pitchFamily="2" charset="-122"/>
              </a:endParaRPr>
            </a:p>
          </p:txBody>
        </p:sp>
        <p:pic>
          <p:nvPicPr>
            <p:cNvPr id="9" name="Picture 4" descr="Espressif ESP32-S3-DevKitM-1-N8">
              <a:extLst>
                <a:ext uri="{FF2B5EF4-FFF2-40B4-BE49-F238E27FC236}">
                  <a16:creationId xmlns:a16="http://schemas.microsoft.com/office/drawing/2014/main" id="{A32CCDDF-38C3-591A-37EB-A8F759E5A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4615" y="1588110"/>
              <a:ext cx="1042770" cy="25228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24D24FCE-9C08-959E-9D82-C9210CDD6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7255" y="676632"/>
              <a:ext cx="1883582" cy="8099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a:extLst>
                <a:ext uri="{FF2B5EF4-FFF2-40B4-BE49-F238E27FC236}">
                  <a16:creationId xmlns:a16="http://schemas.microsoft.com/office/drawing/2014/main" id="{CDC0083D-6938-B9E8-7CAA-194696034E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57928" y="5225695"/>
              <a:ext cx="1744873" cy="135412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3E410F43-DEE6-F8D8-6C10-821066B16B9A}"/>
                </a:ext>
              </a:extLst>
            </p:cNvPr>
            <p:cNvSpPr txBox="1"/>
            <p:nvPr/>
          </p:nvSpPr>
          <p:spPr>
            <a:xfrm>
              <a:off x="2173492" y="-24820"/>
              <a:ext cx="2671107" cy="646331"/>
            </a:xfrm>
            <a:prstGeom prst="rect">
              <a:avLst/>
            </a:prstGeom>
            <a:noFill/>
          </p:spPr>
          <p:txBody>
            <a:bodyPr wrap="square">
              <a:spAutoFit/>
            </a:bodyPr>
            <a:lstStyle/>
            <a:p>
              <a:pPr algn="ctr"/>
              <a:r>
                <a:rPr lang="en-SG" b="1" u="sng" dirty="0">
                  <a:latin typeface="DengXian" panose="02010600030101010101" pitchFamily="2" charset="-122"/>
                  <a:ea typeface="DengXian" panose="02010600030101010101" pitchFamily="2" charset="-122"/>
                </a:rPr>
                <a:t>Refrigerator Temperature Sensor</a:t>
              </a:r>
            </a:p>
          </p:txBody>
        </p:sp>
        <p:sp>
          <p:nvSpPr>
            <p:cNvPr id="13" name="TextBox 12">
              <a:extLst>
                <a:ext uri="{FF2B5EF4-FFF2-40B4-BE49-F238E27FC236}">
                  <a16:creationId xmlns:a16="http://schemas.microsoft.com/office/drawing/2014/main" id="{07BB06F4-52C0-01BF-4219-5276831F3068}"/>
                </a:ext>
              </a:extLst>
            </p:cNvPr>
            <p:cNvSpPr txBox="1"/>
            <p:nvPr/>
          </p:nvSpPr>
          <p:spPr>
            <a:xfrm>
              <a:off x="8854274" y="2992136"/>
              <a:ext cx="2004615" cy="369332"/>
            </a:xfrm>
            <a:prstGeom prst="rect">
              <a:avLst/>
            </a:prstGeom>
            <a:noFill/>
          </p:spPr>
          <p:txBody>
            <a:bodyPr wrap="square" rtlCol="0">
              <a:spAutoFit/>
            </a:bodyPr>
            <a:lstStyle/>
            <a:p>
              <a:pPr algn="ctr"/>
              <a:r>
                <a:rPr lang="en-US" b="1" u="sng" dirty="0">
                  <a:latin typeface="DengXian" panose="02010600030101010101" pitchFamily="2" charset="-122"/>
                  <a:ea typeface="DengXian" panose="02010600030101010101" pitchFamily="2" charset="-122"/>
                </a:rPr>
                <a:t>Phone LED Light</a:t>
              </a:r>
              <a:endParaRPr lang="en-SG" b="1" u="sng" dirty="0">
                <a:latin typeface="DengXian" panose="02010600030101010101" pitchFamily="2" charset="-122"/>
                <a:ea typeface="DengXian" panose="02010600030101010101" pitchFamily="2" charset="-122"/>
              </a:endParaRPr>
            </a:p>
          </p:txBody>
        </p:sp>
        <p:sp>
          <p:nvSpPr>
            <p:cNvPr id="14" name="TextBox 13">
              <a:extLst>
                <a:ext uri="{FF2B5EF4-FFF2-40B4-BE49-F238E27FC236}">
                  <a16:creationId xmlns:a16="http://schemas.microsoft.com/office/drawing/2014/main" id="{D4EC1BDE-64F5-ACC8-2279-8C719D90CF67}"/>
                </a:ext>
              </a:extLst>
            </p:cNvPr>
            <p:cNvSpPr txBox="1"/>
            <p:nvPr/>
          </p:nvSpPr>
          <p:spPr>
            <a:xfrm>
              <a:off x="842913" y="1188000"/>
              <a:ext cx="1665995" cy="369332"/>
            </a:xfrm>
            <a:prstGeom prst="rect">
              <a:avLst/>
            </a:prstGeom>
            <a:noFill/>
          </p:spPr>
          <p:txBody>
            <a:bodyPr wrap="square" rtlCol="0">
              <a:spAutoFit/>
            </a:bodyPr>
            <a:lstStyle/>
            <a:p>
              <a:pPr algn="ctr"/>
              <a:r>
                <a:rPr lang="en-US" b="1" u="sng" dirty="0">
                  <a:latin typeface="DengXian" panose="02010600030101010101" pitchFamily="2" charset="-122"/>
                  <a:ea typeface="DengXian" panose="02010600030101010101" pitchFamily="2" charset="-122"/>
                </a:rPr>
                <a:t>Phone camera</a:t>
              </a:r>
              <a:endParaRPr lang="en-SG" b="1" u="sng" dirty="0">
                <a:latin typeface="DengXian" panose="02010600030101010101" pitchFamily="2" charset="-122"/>
                <a:ea typeface="DengXian" panose="02010600030101010101" pitchFamily="2" charset="-122"/>
              </a:endParaRPr>
            </a:p>
          </p:txBody>
        </p:sp>
        <p:pic>
          <p:nvPicPr>
            <p:cNvPr id="15" name="Picture 14">
              <a:extLst>
                <a:ext uri="{FF2B5EF4-FFF2-40B4-BE49-F238E27FC236}">
                  <a16:creationId xmlns:a16="http://schemas.microsoft.com/office/drawing/2014/main" id="{9604FEF8-ED32-05E1-AE86-ECB0D17CC88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826" t="14584" r="9918" b="20639"/>
            <a:stretch/>
          </p:blipFill>
          <p:spPr bwMode="auto">
            <a:xfrm>
              <a:off x="9856582" y="3400458"/>
              <a:ext cx="1296795" cy="11466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Amazon.com: Johncase New OEM Flash Light Flex Cable Replacement Part  Compatible for iPhone 12 Pro Max 6.7&quot; (All Carriers) : Cell Phones &amp;  Accessories">
              <a:extLst>
                <a:ext uri="{FF2B5EF4-FFF2-40B4-BE49-F238E27FC236}">
                  <a16:creationId xmlns:a16="http://schemas.microsoft.com/office/drawing/2014/main" id="{453F87F5-79E0-51C5-68E6-353102A7AC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346290">
              <a:off x="8684137" y="3451384"/>
              <a:ext cx="1011606" cy="10884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sus ROG Phone Speaker Module | Official Asus Partner - Asus Accessories">
              <a:extLst>
                <a:ext uri="{FF2B5EF4-FFF2-40B4-BE49-F238E27FC236}">
                  <a16:creationId xmlns:a16="http://schemas.microsoft.com/office/drawing/2014/main" id="{BDD063E7-1554-DA26-BD2E-62468D87C89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7518" t="34256" r="34307" b="35601"/>
            <a:stretch/>
          </p:blipFill>
          <p:spPr bwMode="auto">
            <a:xfrm>
              <a:off x="9007097" y="1765040"/>
              <a:ext cx="1635569" cy="86098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6AF5B94E-A9B9-D654-B587-74500C6E4573}"/>
                </a:ext>
              </a:extLst>
            </p:cNvPr>
            <p:cNvSpPr txBox="1"/>
            <p:nvPr/>
          </p:nvSpPr>
          <p:spPr>
            <a:xfrm>
              <a:off x="8964087" y="1372666"/>
              <a:ext cx="1721587" cy="369332"/>
            </a:xfrm>
            <a:prstGeom prst="rect">
              <a:avLst/>
            </a:prstGeom>
            <a:noFill/>
          </p:spPr>
          <p:txBody>
            <a:bodyPr wrap="square" rtlCol="0">
              <a:spAutoFit/>
            </a:bodyPr>
            <a:lstStyle/>
            <a:p>
              <a:pPr algn="ctr"/>
              <a:r>
                <a:rPr lang="en-US" b="1" u="sng" dirty="0">
                  <a:latin typeface="DengXian" panose="02010600030101010101" pitchFamily="2" charset="-122"/>
                  <a:ea typeface="DengXian" panose="02010600030101010101" pitchFamily="2" charset="-122"/>
                </a:rPr>
                <a:t>Phone speaker</a:t>
              </a:r>
              <a:endParaRPr lang="en-SG" b="1" u="sng" dirty="0">
                <a:latin typeface="DengXian" panose="02010600030101010101" pitchFamily="2" charset="-122"/>
                <a:ea typeface="DengXian" panose="02010600030101010101" pitchFamily="2" charset="-122"/>
              </a:endParaRPr>
            </a:p>
          </p:txBody>
        </p:sp>
        <p:pic>
          <p:nvPicPr>
            <p:cNvPr id="19" name="Picture 18">
              <a:extLst>
                <a:ext uri="{FF2B5EF4-FFF2-40B4-BE49-F238E27FC236}">
                  <a16:creationId xmlns:a16="http://schemas.microsoft.com/office/drawing/2014/main" id="{86CD11CE-3E4A-8898-D3D3-EA250419D929}"/>
                </a:ext>
              </a:extLst>
            </p:cNvPr>
            <p:cNvPicPr>
              <a:picLocks noChangeAspect="1"/>
            </p:cNvPicPr>
            <p:nvPr/>
          </p:nvPicPr>
          <p:blipFill rotWithShape="1">
            <a:blip r:embed="rId9"/>
            <a:srcRect l="22500" t="18072" r="21645" b="22847"/>
            <a:stretch/>
          </p:blipFill>
          <p:spPr>
            <a:xfrm>
              <a:off x="10504979" y="5225695"/>
              <a:ext cx="1574742" cy="1575718"/>
            </a:xfrm>
            <a:prstGeom prst="rect">
              <a:avLst/>
            </a:prstGeom>
          </p:spPr>
        </p:pic>
        <p:pic>
          <p:nvPicPr>
            <p:cNvPr id="20" name="Picture 19">
              <a:extLst>
                <a:ext uri="{FF2B5EF4-FFF2-40B4-BE49-F238E27FC236}">
                  <a16:creationId xmlns:a16="http://schemas.microsoft.com/office/drawing/2014/main" id="{667A7C86-4312-FAC1-88E4-01D7A5C4EBBB}"/>
                </a:ext>
              </a:extLst>
            </p:cNvPr>
            <p:cNvPicPr>
              <a:picLocks noChangeAspect="1"/>
            </p:cNvPicPr>
            <p:nvPr/>
          </p:nvPicPr>
          <p:blipFill>
            <a:blip r:embed="rId10"/>
            <a:stretch>
              <a:fillRect/>
            </a:stretch>
          </p:blipFill>
          <p:spPr>
            <a:xfrm rot="16200000">
              <a:off x="5743408" y="4335848"/>
              <a:ext cx="705181" cy="705181"/>
            </a:xfrm>
            <a:prstGeom prst="rect">
              <a:avLst/>
            </a:prstGeom>
          </p:spPr>
        </p:pic>
        <p:pic>
          <p:nvPicPr>
            <p:cNvPr id="21" name="Picture 20">
              <a:extLst>
                <a:ext uri="{FF2B5EF4-FFF2-40B4-BE49-F238E27FC236}">
                  <a16:creationId xmlns:a16="http://schemas.microsoft.com/office/drawing/2014/main" id="{ECC17CAB-9625-D265-B316-EB471A9141F6}"/>
                </a:ext>
              </a:extLst>
            </p:cNvPr>
            <p:cNvPicPr>
              <a:picLocks noChangeAspect="1"/>
            </p:cNvPicPr>
            <p:nvPr/>
          </p:nvPicPr>
          <p:blipFill>
            <a:blip r:embed="rId11"/>
            <a:stretch>
              <a:fillRect/>
            </a:stretch>
          </p:blipFill>
          <p:spPr>
            <a:xfrm rot="19819824">
              <a:off x="4501667" y="4051405"/>
              <a:ext cx="748211" cy="748211"/>
            </a:xfrm>
            <a:prstGeom prst="rect">
              <a:avLst/>
            </a:prstGeom>
          </p:spPr>
        </p:pic>
        <p:pic>
          <p:nvPicPr>
            <p:cNvPr id="22" name="Picture 21">
              <a:extLst>
                <a:ext uri="{FF2B5EF4-FFF2-40B4-BE49-F238E27FC236}">
                  <a16:creationId xmlns:a16="http://schemas.microsoft.com/office/drawing/2014/main" id="{3EE7325A-F722-0A07-5FFC-97469D9245D1}"/>
                </a:ext>
              </a:extLst>
            </p:cNvPr>
            <p:cNvPicPr>
              <a:picLocks noChangeAspect="1"/>
            </p:cNvPicPr>
            <p:nvPr/>
          </p:nvPicPr>
          <p:blipFill>
            <a:blip r:embed="rId11"/>
            <a:stretch>
              <a:fillRect/>
            </a:stretch>
          </p:blipFill>
          <p:spPr>
            <a:xfrm>
              <a:off x="3509046" y="3054894"/>
              <a:ext cx="748211" cy="748211"/>
            </a:xfrm>
            <a:prstGeom prst="rect">
              <a:avLst/>
            </a:prstGeom>
          </p:spPr>
        </p:pic>
        <p:pic>
          <p:nvPicPr>
            <p:cNvPr id="23" name="Picture 22">
              <a:extLst>
                <a:ext uri="{FF2B5EF4-FFF2-40B4-BE49-F238E27FC236}">
                  <a16:creationId xmlns:a16="http://schemas.microsoft.com/office/drawing/2014/main" id="{24A8612F-0015-208B-F88C-706D95393E76}"/>
                </a:ext>
              </a:extLst>
            </p:cNvPr>
            <p:cNvPicPr>
              <a:picLocks noChangeAspect="1"/>
            </p:cNvPicPr>
            <p:nvPr/>
          </p:nvPicPr>
          <p:blipFill>
            <a:blip r:embed="rId11"/>
            <a:stretch>
              <a:fillRect/>
            </a:stretch>
          </p:blipFill>
          <p:spPr>
            <a:xfrm>
              <a:off x="3509046" y="1998539"/>
              <a:ext cx="748211" cy="748211"/>
            </a:xfrm>
            <a:prstGeom prst="rect">
              <a:avLst/>
            </a:prstGeom>
          </p:spPr>
        </p:pic>
        <p:pic>
          <p:nvPicPr>
            <p:cNvPr id="24" name="Picture 23">
              <a:extLst>
                <a:ext uri="{FF2B5EF4-FFF2-40B4-BE49-F238E27FC236}">
                  <a16:creationId xmlns:a16="http://schemas.microsoft.com/office/drawing/2014/main" id="{F006A9A0-8B44-0B0B-86C3-273827831B16}"/>
                </a:ext>
              </a:extLst>
            </p:cNvPr>
            <p:cNvPicPr>
              <a:picLocks noChangeAspect="1"/>
            </p:cNvPicPr>
            <p:nvPr/>
          </p:nvPicPr>
          <p:blipFill>
            <a:blip r:embed="rId11"/>
            <a:stretch>
              <a:fillRect/>
            </a:stretch>
          </p:blipFill>
          <p:spPr>
            <a:xfrm>
              <a:off x="7318154" y="1594823"/>
              <a:ext cx="748211" cy="748211"/>
            </a:xfrm>
            <a:prstGeom prst="rect">
              <a:avLst/>
            </a:prstGeom>
          </p:spPr>
        </p:pic>
        <p:pic>
          <p:nvPicPr>
            <p:cNvPr id="25" name="Picture 8" descr="Sensors and Mobile phones: Evolution of Proximity and Ambience Light sensor  - SystematIC">
              <a:extLst>
                <a:ext uri="{FF2B5EF4-FFF2-40B4-BE49-F238E27FC236}">
                  <a16:creationId xmlns:a16="http://schemas.microsoft.com/office/drawing/2014/main" id="{5F5C9CAC-5779-D2FD-DF94-2EBBA7924BB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2235" y="3754657"/>
              <a:ext cx="1499405" cy="1544080"/>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20E055E-F3EC-15FE-0ADC-1B1B32601AAF}"/>
                </a:ext>
              </a:extLst>
            </p:cNvPr>
            <p:cNvSpPr txBox="1"/>
            <p:nvPr/>
          </p:nvSpPr>
          <p:spPr>
            <a:xfrm>
              <a:off x="237671" y="3078597"/>
              <a:ext cx="2608534" cy="646331"/>
            </a:xfrm>
            <a:prstGeom prst="rect">
              <a:avLst/>
            </a:prstGeom>
            <a:noFill/>
          </p:spPr>
          <p:txBody>
            <a:bodyPr wrap="square" rtlCol="0">
              <a:spAutoFit/>
            </a:bodyPr>
            <a:lstStyle/>
            <a:p>
              <a:pPr algn="ctr"/>
              <a:r>
                <a:rPr lang="en-US" b="1" u="sng" dirty="0">
                  <a:latin typeface="DengXian" panose="02010600030101010101" pitchFamily="2" charset="-122"/>
                  <a:ea typeface="DengXian" panose="02010600030101010101" pitchFamily="2" charset="-122"/>
                </a:rPr>
                <a:t>Phone Proximity and Ambience Light sensor</a:t>
              </a:r>
              <a:endParaRPr lang="en-SG" b="1" u="sng" dirty="0">
                <a:latin typeface="DengXian" panose="02010600030101010101" pitchFamily="2" charset="-122"/>
                <a:ea typeface="DengXian" panose="02010600030101010101" pitchFamily="2" charset="-122"/>
              </a:endParaRPr>
            </a:p>
          </p:txBody>
        </p:sp>
        <p:pic>
          <p:nvPicPr>
            <p:cNvPr id="27" name="Picture 26">
              <a:extLst>
                <a:ext uri="{FF2B5EF4-FFF2-40B4-BE49-F238E27FC236}">
                  <a16:creationId xmlns:a16="http://schemas.microsoft.com/office/drawing/2014/main" id="{1B63AA51-AA1F-AD8C-AAE7-EB4C8F058531}"/>
                </a:ext>
              </a:extLst>
            </p:cNvPr>
            <p:cNvPicPr>
              <a:picLocks noChangeAspect="1"/>
            </p:cNvPicPr>
            <p:nvPr/>
          </p:nvPicPr>
          <p:blipFill>
            <a:blip r:embed="rId11"/>
            <a:stretch>
              <a:fillRect/>
            </a:stretch>
          </p:blipFill>
          <p:spPr>
            <a:xfrm rot="1587713">
              <a:off x="4541830" y="1374515"/>
              <a:ext cx="748211" cy="748211"/>
            </a:xfrm>
            <a:prstGeom prst="rect">
              <a:avLst/>
            </a:prstGeom>
          </p:spPr>
        </p:pic>
        <p:pic>
          <p:nvPicPr>
            <p:cNvPr id="28" name="Picture 27">
              <a:extLst>
                <a:ext uri="{FF2B5EF4-FFF2-40B4-BE49-F238E27FC236}">
                  <a16:creationId xmlns:a16="http://schemas.microsoft.com/office/drawing/2014/main" id="{B819E0FC-0472-F235-E1C4-D8AA3C340D46}"/>
                </a:ext>
              </a:extLst>
            </p:cNvPr>
            <p:cNvPicPr>
              <a:picLocks noChangeAspect="1"/>
            </p:cNvPicPr>
            <p:nvPr/>
          </p:nvPicPr>
          <p:blipFill>
            <a:blip r:embed="rId11"/>
            <a:stretch>
              <a:fillRect/>
            </a:stretch>
          </p:blipFill>
          <p:spPr>
            <a:xfrm>
              <a:off x="7361724" y="3225593"/>
              <a:ext cx="748211" cy="748211"/>
            </a:xfrm>
            <a:prstGeom prst="rect">
              <a:avLst/>
            </a:prstGeom>
          </p:spPr>
        </p:pic>
        <p:pic>
          <p:nvPicPr>
            <p:cNvPr id="29" name="Picture 28">
              <a:extLst>
                <a:ext uri="{FF2B5EF4-FFF2-40B4-BE49-F238E27FC236}">
                  <a16:creationId xmlns:a16="http://schemas.microsoft.com/office/drawing/2014/main" id="{89CFF921-22AE-1A51-AD81-0E81FA01D32C}"/>
                </a:ext>
              </a:extLst>
            </p:cNvPr>
            <p:cNvPicPr>
              <a:picLocks noChangeAspect="1"/>
            </p:cNvPicPr>
            <p:nvPr/>
          </p:nvPicPr>
          <p:blipFill>
            <a:blip r:embed="rId13"/>
            <a:stretch>
              <a:fillRect/>
            </a:stretch>
          </p:blipFill>
          <p:spPr>
            <a:xfrm>
              <a:off x="5601197" y="5381374"/>
              <a:ext cx="1042769" cy="1042769"/>
            </a:xfrm>
            <a:prstGeom prst="rect">
              <a:avLst/>
            </a:prstGeom>
          </p:spPr>
        </p:pic>
      </p:grpSp>
    </p:spTree>
    <p:extLst>
      <p:ext uri="{BB962C8B-B14F-4D97-AF65-F5344CB8AC3E}">
        <p14:creationId xmlns:p14="http://schemas.microsoft.com/office/powerpoint/2010/main" val="352286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0" y="1"/>
            <a:ext cx="14630400" cy="8229600"/>
          </a:xfrm>
          <a:prstGeom prst="rect">
            <a:avLst/>
          </a:prstGeom>
          <a:solidFill>
            <a:srgbClr val="FEF5E7"/>
          </a:solidFill>
          <a:ln/>
        </p:spPr>
        <p:txBody>
          <a:bodyPr/>
          <a:lstStyle/>
          <a:p>
            <a:endParaRPr lang="en-SG" dirty="0"/>
          </a:p>
        </p:txBody>
      </p:sp>
      <p:sp>
        <p:nvSpPr>
          <p:cNvPr id="4" name="Text 2"/>
          <p:cNvSpPr/>
          <p:nvPr/>
        </p:nvSpPr>
        <p:spPr>
          <a:xfrm>
            <a:off x="370701" y="223124"/>
            <a:ext cx="6951345"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Source of Parts</a:t>
            </a:r>
            <a:endParaRPr lang="en-US" sz="5474" dirty="0"/>
          </a:p>
        </p:txBody>
      </p:sp>
      <p:sp>
        <p:nvSpPr>
          <p:cNvPr id="5" name="Text 3"/>
          <p:cNvSpPr/>
          <p:nvPr/>
        </p:nvSpPr>
        <p:spPr>
          <a:xfrm>
            <a:off x="871180" y="1458753"/>
            <a:ext cx="2627471" cy="868680"/>
          </a:xfrm>
          <a:prstGeom prst="rect">
            <a:avLst/>
          </a:prstGeom>
          <a:noFill/>
          <a:ln/>
        </p:spPr>
        <p:txBody>
          <a:bodyPr wrap="square" rtlCol="0" anchor="t"/>
          <a:lstStyle/>
          <a:p>
            <a:pPr marL="0" indent="0">
              <a:lnSpc>
                <a:spcPts val="3421"/>
              </a:lnSpc>
              <a:buNone/>
            </a:pPr>
            <a:r>
              <a:rPr lang="en-US" sz="2737" b="1" dirty="0">
                <a:solidFill>
                  <a:srgbClr val="38512F"/>
                </a:solidFill>
                <a:latin typeface="Lucida Sans" panose="020B0602030504020204" pitchFamily="34" charset="0"/>
                <a:ea typeface="Lora" pitchFamily="34" charset="-122"/>
                <a:cs typeface="Lora" pitchFamily="34" charset="-120"/>
              </a:rPr>
              <a:t>Temperature Sensor</a:t>
            </a:r>
            <a:endParaRPr lang="en-US" sz="2737" b="1" dirty="0">
              <a:latin typeface="Lucida Sans" panose="020B0602030504020204" pitchFamily="34" charset="0"/>
            </a:endParaRPr>
          </a:p>
        </p:txBody>
      </p:sp>
      <p:sp>
        <p:nvSpPr>
          <p:cNvPr id="7" name="Text 5"/>
          <p:cNvSpPr/>
          <p:nvPr/>
        </p:nvSpPr>
        <p:spPr>
          <a:xfrm>
            <a:off x="4746863" y="1458753"/>
            <a:ext cx="2627471" cy="868680"/>
          </a:xfrm>
          <a:prstGeom prst="rect">
            <a:avLst/>
          </a:prstGeom>
          <a:noFill/>
          <a:ln/>
        </p:spPr>
        <p:txBody>
          <a:bodyPr wrap="square" rtlCol="0" anchor="t"/>
          <a:lstStyle/>
          <a:p>
            <a:pPr marL="0" indent="0">
              <a:lnSpc>
                <a:spcPts val="3421"/>
              </a:lnSpc>
              <a:buNone/>
            </a:pPr>
            <a:r>
              <a:rPr lang="en-US" sz="2737" b="1" dirty="0">
                <a:solidFill>
                  <a:srgbClr val="38512F"/>
                </a:solidFill>
                <a:latin typeface="Lucida Sans" panose="020B0602030504020204" pitchFamily="34" charset="0"/>
                <a:ea typeface="Lora" pitchFamily="34" charset="-122"/>
                <a:cs typeface="Lora" pitchFamily="34" charset="-120"/>
              </a:rPr>
              <a:t>Rechargeable Batteries</a:t>
            </a:r>
            <a:endParaRPr lang="en-US" sz="2737" b="1" dirty="0">
              <a:latin typeface="Lucida Sans" panose="020B0602030504020204" pitchFamily="34" charset="0"/>
            </a:endParaRPr>
          </a:p>
        </p:txBody>
      </p:sp>
      <p:sp>
        <p:nvSpPr>
          <p:cNvPr id="8" name="Text 6"/>
          <p:cNvSpPr/>
          <p:nvPr/>
        </p:nvSpPr>
        <p:spPr>
          <a:xfrm>
            <a:off x="4776042" y="2569010"/>
            <a:ext cx="2627471" cy="3558540"/>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Repurposed from personal mobility devices (PMDs) like </a:t>
            </a:r>
            <a:r>
              <a:rPr lang="en-US" sz="2189" b="1" dirty="0">
                <a:solidFill>
                  <a:srgbClr val="3A3630"/>
                </a:solidFill>
                <a:latin typeface="Source Sans Pro" pitchFamily="34" charset="0"/>
                <a:ea typeface="Source Sans Pro" pitchFamily="34" charset="-122"/>
                <a:cs typeface="Source Sans Pro" pitchFamily="34" charset="-120"/>
              </a:rPr>
              <a:t>electric scooters</a:t>
            </a:r>
            <a:endParaRPr lang="en-US" sz="2189" b="1" dirty="0"/>
          </a:p>
        </p:txBody>
      </p:sp>
      <p:sp>
        <p:nvSpPr>
          <p:cNvPr id="9" name="Text 7"/>
          <p:cNvSpPr/>
          <p:nvPr/>
        </p:nvSpPr>
        <p:spPr>
          <a:xfrm>
            <a:off x="8622546" y="1458753"/>
            <a:ext cx="1112401" cy="513636"/>
          </a:xfrm>
          <a:prstGeom prst="rect">
            <a:avLst/>
          </a:prstGeom>
          <a:noFill/>
          <a:ln/>
        </p:spPr>
        <p:txBody>
          <a:bodyPr wrap="none" rtlCol="0" anchor="t"/>
          <a:lstStyle/>
          <a:p>
            <a:pPr marL="0" indent="0">
              <a:lnSpc>
                <a:spcPts val="3421"/>
              </a:lnSpc>
              <a:buNone/>
            </a:pPr>
            <a:r>
              <a:rPr lang="en-US" sz="2737" b="1" dirty="0">
                <a:solidFill>
                  <a:srgbClr val="38512F"/>
                </a:solidFill>
                <a:latin typeface="Lucida Sans" panose="020B0602030504020204" pitchFamily="34" charset="0"/>
                <a:ea typeface="Lora" pitchFamily="34" charset="-122"/>
                <a:cs typeface="Lora" pitchFamily="34" charset="-120"/>
              </a:rPr>
              <a:t>LEDs</a:t>
            </a:r>
            <a:endParaRPr lang="en-US" sz="2737" b="1" dirty="0">
              <a:latin typeface="Lucida Sans" panose="020B0602030504020204" pitchFamily="34" charset="0"/>
            </a:endParaRPr>
          </a:p>
        </p:txBody>
      </p:sp>
      <p:sp>
        <p:nvSpPr>
          <p:cNvPr id="10" name="Text 8"/>
          <p:cNvSpPr/>
          <p:nvPr/>
        </p:nvSpPr>
        <p:spPr>
          <a:xfrm>
            <a:off x="8014154" y="2569010"/>
            <a:ext cx="2627471" cy="4003358"/>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Salvaged from </a:t>
            </a:r>
          </a:p>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old </a:t>
            </a:r>
            <a:r>
              <a:rPr lang="en-US" sz="2189" b="1" dirty="0">
                <a:solidFill>
                  <a:srgbClr val="3A3630"/>
                </a:solidFill>
                <a:latin typeface="Source Sans Pro" pitchFamily="34" charset="0"/>
                <a:ea typeface="Source Sans Pro" pitchFamily="34" charset="-122"/>
                <a:cs typeface="Source Sans Pro" pitchFamily="34" charset="-120"/>
              </a:rPr>
              <a:t>mobile phones</a:t>
            </a:r>
            <a:endParaRPr lang="en-US" sz="2189" b="1" dirty="0"/>
          </a:p>
        </p:txBody>
      </p:sp>
      <p:sp>
        <p:nvSpPr>
          <p:cNvPr id="11" name="Text 9"/>
          <p:cNvSpPr/>
          <p:nvPr/>
        </p:nvSpPr>
        <p:spPr>
          <a:xfrm>
            <a:off x="11243489" y="1458753"/>
            <a:ext cx="1704142" cy="434340"/>
          </a:xfrm>
          <a:prstGeom prst="rect">
            <a:avLst/>
          </a:prstGeom>
          <a:noFill/>
          <a:ln/>
        </p:spPr>
        <p:txBody>
          <a:bodyPr wrap="none" rtlCol="0" anchor="t"/>
          <a:lstStyle/>
          <a:p>
            <a:pPr marL="0" indent="0">
              <a:lnSpc>
                <a:spcPts val="3421"/>
              </a:lnSpc>
              <a:buNone/>
            </a:pPr>
            <a:r>
              <a:rPr lang="en-US" sz="2737" b="1" dirty="0">
                <a:solidFill>
                  <a:srgbClr val="38512F"/>
                </a:solidFill>
                <a:latin typeface="Lucida Sans" panose="020B0602030504020204" pitchFamily="34" charset="0"/>
                <a:ea typeface="Lora" pitchFamily="34" charset="-122"/>
                <a:cs typeface="Lora" pitchFamily="34" charset="-120"/>
              </a:rPr>
              <a:t>Speakers</a:t>
            </a:r>
            <a:endParaRPr lang="en-US" sz="2737" b="1" dirty="0">
              <a:latin typeface="Lucida Sans" panose="020B0602030504020204" pitchFamily="34" charset="0"/>
            </a:endParaRPr>
          </a:p>
        </p:txBody>
      </p:sp>
      <p:sp>
        <p:nvSpPr>
          <p:cNvPr id="12" name="Text 10"/>
          <p:cNvSpPr/>
          <p:nvPr/>
        </p:nvSpPr>
        <p:spPr>
          <a:xfrm>
            <a:off x="11185592" y="2569010"/>
            <a:ext cx="2627471" cy="3558540"/>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Sourced from discarded </a:t>
            </a:r>
            <a:r>
              <a:rPr lang="en-US" sz="2189" b="1" dirty="0">
                <a:solidFill>
                  <a:srgbClr val="3A3630"/>
                </a:solidFill>
                <a:latin typeface="Source Sans Pro" pitchFamily="34" charset="0"/>
                <a:ea typeface="Source Sans Pro" pitchFamily="34" charset="-122"/>
                <a:cs typeface="Source Sans Pro" pitchFamily="34" charset="-120"/>
              </a:rPr>
              <a:t>mobile phones </a:t>
            </a:r>
            <a:r>
              <a:rPr lang="en-US" sz="2189" dirty="0">
                <a:solidFill>
                  <a:srgbClr val="3A3630"/>
                </a:solidFill>
                <a:latin typeface="Source Sans Pro" pitchFamily="34" charset="0"/>
                <a:ea typeface="Source Sans Pro" pitchFamily="34" charset="-122"/>
                <a:cs typeface="Source Sans Pro" pitchFamily="34" charset="-120"/>
              </a:rPr>
              <a:t>or </a:t>
            </a:r>
            <a:r>
              <a:rPr lang="en-US" sz="2189" b="1" dirty="0">
                <a:solidFill>
                  <a:srgbClr val="3A3630"/>
                </a:solidFill>
                <a:latin typeface="Source Sans Pro" pitchFamily="34" charset="0"/>
                <a:ea typeface="Source Sans Pro" pitchFamily="34" charset="-122"/>
                <a:cs typeface="Source Sans Pro" pitchFamily="34" charset="-120"/>
              </a:rPr>
              <a:t>standalone speakers</a:t>
            </a:r>
            <a:endParaRPr lang="en-US" sz="2189" b="1" dirty="0"/>
          </a:p>
        </p:txBody>
      </p:sp>
      <p:sp>
        <p:nvSpPr>
          <p:cNvPr id="13" name="Text 11"/>
          <p:cNvSpPr/>
          <p:nvPr/>
        </p:nvSpPr>
        <p:spPr>
          <a:xfrm>
            <a:off x="871180" y="5128617"/>
            <a:ext cx="3475673" cy="434340"/>
          </a:xfrm>
          <a:prstGeom prst="rect">
            <a:avLst/>
          </a:prstGeom>
          <a:noFill/>
          <a:ln/>
        </p:spPr>
        <p:txBody>
          <a:bodyPr wrap="none" rtlCol="0" anchor="t"/>
          <a:lstStyle/>
          <a:p>
            <a:pPr marL="0" indent="0">
              <a:lnSpc>
                <a:spcPts val="3421"/>
              </a:lnSpc>
              <a:buNone/>
            </a:pPr>
            <a:r>
              <a:rPr lang="en-US" sz="2737" b="1" dirty="0">
                <a:solidFill>
                  <a:srgbClr val="38512F"/>
                </a:solidFill>
                <a:latin typeface="Lucida Sans" panose="020B0602030504020204" pitchFamily="34" charset="0"/>
                <a:ea typeface="Lora" pitchFamily="34" charset="-122"/>
                <a:cs typeface="Lora" pitchFamily="34" charset="-120"/>
              </a:rPr>
              <a:t>Camera</a:t>
            </a:r>
            <a:endParaRPr lang="en-US" sz="2737" b="1" dirty="0">
              <a:latin typeface="Lucida Sans" panose="020B0602030504020204" pitchFamily="34" charset="0"/>
            </a:endParaRPr>
          </a:p>
        </p:txBody>
      </p:sp>
      <p:sp>
        <p:nvSpPr>
          <p:cNvPr id="14" name="Text 12"/>
          <p:cNvSpPr/>
          <p:nvPr/>
        </p:nvSpPr>
        <p:spPr>
          <a:xfrm>
            <a:off x="871180" y="5945921"/>
            <a:ext cx="3728918" cy="266890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Repurposed from </a:t>
            </a:r>
            <a:br>
              <a:rPr lang="en-US" sz="2189" dirty="0">
                <a:solidFill>
                  <a:srgbClr val="3A3630"/>
                </a:solidFill>
                <a:latin typeface="Source Sans Pro" pitchFamily="34" charset="0"/>
                <a:ea typeface="Source Sans Pro" pitchFamily="34" charset="-122"/>
                <a:cs typeface="Source Sans Pro" pitchFamily="34" charset="-120"/>
              </a:rPr>
            </a:br>
            <a:r>
              <a:rPr lang="en-US" sz="2189" dirty="0">
                <a:solidFill>
                  <a:srgbClr val="3A3630"/>
                </a:solidFill>
                <a:latin typeface="Source Sans Pro" pitchFamily="34" charset="0"/>
                <a:ea typeface="Source Sans Pro" pitchFamily="34" charset="-122"/>
                <a:cs typeface="Source Sans Pro" pitchFamily="34" charset="-120"/>
              </a:rPr>
              <a:t>old </a:t>
            </a:r>
            <a:r>
              <a:rPr lang="en-US" sz="2189" b="1" dirty="0">
                <a:solidFill>
                  <a:srgbClr val="3A3630"/>
                </a:solidFill>
                <a:latin typeface="Source Sans Pro" pitchFamily="34" charset="0"/>
                <a:ea typeface="Source Sans Pro" pitchFamily="34" charset="-122"/>
                <a:cs typeface="Source Sans Pro" pitchFamily="34" charset="-120"/>
              </a:rPr>
              <a:t>mobile phones</a:t>
            </a:r>
            <a:endParaRPr lang="en-US" sz="2189" b="1" dirty="0"/>
          </a:p>
        </p:txBody>
      </p:sp>
      <p:sp>
        <p:nvSpPr>
          <p:cNvPr id="15" name="Text 13"/>
          <p:cNvSpPr/>
          <p:nvPr/>
        </p:nvSpPr>
        <p:spPr>
          <a:xfrm>
            <a:off x="5286136" y="5128617"/>
            <a:ext cx="3475673" cy="434340"/>
          </a:xfrm>
          <a:prstGeom prst="rect">
            <a:avLst/>
          </a:prstGeom>
          <a:noFill/>
          <a:ln/>
        </p:spPr>
        <p:txBody>
          <a:bodyPr wrap="none" rtlCol="0" anchor="t"/>
          <a:lstStyle/>
          <a:p>
            <a:pPr marL="0" indent="0">
              <a:lnSpc>
                <a:spcPts val="3421"/>
              </a:lnSpc>
              <a:buNone/>
            </a:pPr>
            <a:r>
              <a:rPr lang="en-US" sz="2737" b="1" dirty="0">
                <a:solidFill>
                  <a:srgbClr val="38512F"/>
                </a:solidFill>
                <a:latin typeface="Lucida Sans" panose="020B0602030504020204" pitchFamily="34" charset="0"/>
                <a:ea typeface="Lora" pitchFamily="34" charset="-122"/>
                <a:cs typeface="Lora" pitchFamily="34" charset="-120"/>
              </a:rPr>
              <a:t>Light Sensor</a:t>
            </a:r>
            <a:endParaRPr lang="en-US" sz="2737" b="1" dirty="0">
              <a:latin typeface="Lucida Sans" panose="020B0602030504020204" pitchFamily="34" charset="0"/>
            </a:endParaRPr>
          </a:p>
        </p:txBody>
      </p:sp>
      <p:sp>
        <p:nvSpPr>
          <p:cNvPr id="16" name="Text 14"/>
          <p:cNvSpPr/>
          <p:nvPr/>
        </p:nvSpPr>
        <p:spPr>
          <a:xfrm>
            <a:off x="5305186" y="5945921"/>
            <a:ext cx="3728918" cy="2668905"/>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Salvaged from </a:t>
            </a:r>
          </a:p>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old </a:t>
            </a:r>
            <a:r>
              <a:rPr lang="en-US" sz="2189" b="1" dirty="0">
                <a:solidFill>
                  <a:srgbClr val="3A3630"/>
                </a:solidFill>
                <a:latin typeface="Source Sans Pro" pitchFamily="34" charset="0"/>
                <a:ea typeface="Source Sans Pro" pitchFamily="34" charset="-122"/>
                <a:cs typeface="Source Sans Pro" pitchFamily="34" charset="-120"/>
              </a:rPr>
              <a:t>mobile phones</a:t>
            </a:r>
            <a:endParaRPr lang="en-US" sz="2189" b="1" dirty="0"/>
          </a:p>
        </p:txBody>
      </p:sp>
      <p:sp>
        <p:nvSpPr>
          <p:cNvPr id="17" name="Text 15"/>
          <p:cNvSpPr/>
          <p:nvPr/>
        </p:nvSpPr>
        <p:spPr>
          <a:xfrm>
            <a:off x="9701092" y="5128617"/>
            <a:ext cx="4666417" cy="868680"/>
          </a:xfrm>
          <a:prstGeom prst="rect">
            <a:avLst/>
          </a:prstGeom>
          <a:noFill/>
          <a:ln/>
        </p:spPr>
        <p:txBody>
          <a:bodyPr wrap="square" rtlCol="0" anchor="t"/>
          <a:lstStyle/>
          <a:p>
            <a:pPr marL="0" indent="0">
              <a:lnSpc>
                <a:spcPts val="3421"/>
              </a:lnSpc>
              <a:buNone/>
            </a:pPr>
            <a:r>
              <a:rPr lang="en-US" sz="2737" b="1" dirty="0">
                <a:solidFill>
                  <a:srgbClr val="38512F"/>
                </a:solidFill>
                <a:latin typeface="Lucida Sans" panose="020B0602030504020204" pitchFamily="34" charset="0"/>
                <a:ea typeface="Lora" pitchFamily="34" charset="-122"/>
                <a:cs typeface="Lora" pitchFamily="34" charset="-120"/>
              </a:rPr>
              <a:t>Proximity/Motion Sensor</a:t>
            </a:r>
            <a:endParaRPr lang="en-US" sz="2737" b="1" dirty="0">
              <a:latin typeface="Lucida Sans" panose="020B0602030504020204" pitchFamily="34" charset="0"/>
            </a:endParaRPr>
          </a:p>
        </p:txBody>
      </p:sp>
      <p:sp>
        <p:nvSpPr>
          <p:cNvPr id="18" name="Text 16"/>
          <p:cNvSpPr/>
          <p:nvPr/>
        </p:nvSpPr>
        <p:spPr>
          <a:xfrm>
            <a:off x="9872543" y="5945921"/>
            <a:ext cx="3728918" cy="3113722"/>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Sourced from discarded </a:t>
            </a:r>
            <a:r>
              <a:rPr lang="en-US" sz="2189" b="1" dirty="0">
                <a:solidFill>
                  <a:srgbClr val="3A3630"/>
                </a:solidFill>
                <a:latin typeface="Source Sans Pro" pitchFamily="34" charset="0"/>
                <a:ea typeface="Source Sans Pro" pitchFamily="34" charset="-122"/>
                <a:cs typeface="Source Sans Pro" pitchFamily="34" charset="-120"/>
              </a:rPr>
              <a:t>mobile phones</a:t>
            </a:r>
            <a:endParaRPr lang="en-US" sz="2189" b="1" dirty="0"/>
          </a:p>
        </p:txBody>
      </p:sp>
      <p:pic>
        <p:nvPicPr>
          <p:cNvPr id="19" name="Image 0" descr="preencoded.png" hidden="1">
            <a:hlinkClick r:id="rId3"/>
          </p:cNvPr>
          <p:cNvPicPr>
            <a:picLocks noChangeAspect="1"/>
          </p:cNvPicPr>
          <p:nvPr/>
        </p:nvPicPr>
        <p:blipFill>
          <a:blip r:embed="rId4"/>
          <a:stretch>
            <a:fillRect/>
          </a:stretch>
        </p:blipFill>
        <p:spPr>
          <a:xfrm>
            <a:off x="12242153" y="7589520"/>
            <a:ext cx="2296807" cy="548640"/>
          </a:xfrm>
          <a:prstGeom prst="rect">
            <a:avLst/>
          </a:prstGeom>
        </p:spPr>
      </p:pic>
      <p:sp>
        <p:nvSpPr>
          <p:cNvPr id="23" name="Text 4">
            <a:extLst>
              <a:ext uri="{FF2B5EF4-FFF2-40B4-BE49-F238E27FC236}">
                <a16:creationId xmlns:a16="http://schemas.microsoft.com/office/drawing/2014/main" id="{5022C2B5-1749-5440-77CF-F75625A2D0F2}"/>
              </a:ext>
            </a:extLst>
          </p:cNvPr>
          <p:cNvSpPr/>
          <p:nvPr/>
        </p:nvSpPr>
        <p:spPr>
          <a:xfrm>
            <a:off x="871180" y="2569010"/>
            <a:ext cx="2627471" cy="4003358"/>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Sourced from discarded </a:t>
            </a:r>
            <a:r>
              <a:rPr lang="en-US" sz="2189" b="1" dirty="0">
                <a:solidFill>
                  <a:srgbClr val="3A3630"/>
                </a:solidFill>
                <a:latin typeface="Source Sans Pro" pitchFamily="34" charset="0"/>
                <a:ea typeface="Source Sans Pro" pitchFamily="34" charset="-122"/>
                <a:cs typeface="Source Sans Pro" pitchFamily="34" charset="-120"/>
              </a:rPr>
              <a:t>refrigerators</a:t>
            </a:r>
            <a:r>
              <a:rPr lang="en-US" sz="2189" dirty="0">
                <a:solidFill>
                  <a:srgbClr val="3A3630"/>
                </a:solidFill>
                <a:latin typeface="Source Sans Pro" pitchFamily="34" charset="0"/>
                <a:ea typeface="Source Sans Pro" pitchFamily="34" charset="-122"/>
                <a:cs typeface="Source Sans Pro" pitchFamily="34" charset="-120"/>
              </a:rPr>
              <a:t> and </a:t>
            </a:r>
            <a:r>
              <a:rPr lang="en-US" sz="2189" b="1" dirty="0">
                <a:solidFill>
                  <a:srgbClr val="3A3630"/>
                </a:solidFill>
                <a:latin typeface="Source Sans Pro" pitchFamily="34" charset="0"/>
                <a:ea typeface="Source Sans Pro" pitchFamily="34" charset="-122"/>
                <a:cs typeface="Source Sans Pro" pitchFamily="34" charset="-120"/>
              </a:rPr>
              <a:t>air conditioning units</a:t>
            </a:r>
            <a:endParaRPr lang="en-US" sz="2189" b="1"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0" y="0"/>
            <a:ext cx="14630400" cy="8548926"/>
          </a:xfrm>
          <a:prstGeom prst="rect">
            <a:avLst/>
          </a:prstGeom>
          <a:solidFill>
            <a:srgbClr val="FEF5E7"/>
          </a:solidFill>
          <a:ln/>
        </p:spPr>
        <p:txBody>
          <a:bodyPr/>
          <a:lstStyle/>
          <a:p>
            <a:endParaRPr lang="en-SG"/>
          </a:p>
        </p:txBody>
      </p:sp>
      <p:sp>
        <p:nvSpPr>
          <p:cNvPr id="4" name="Text 2"/>
          <p:cNvSpPr/>
          <p:nvPr/>
        </p:nvSpPr>
        <p:spPr>
          <a:xfrm>
            <a:off x="1042630" y="764619"/>
            <a:ext cx="12493585"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System Components and Functionality</a:t>
            </a:r>
            <a:endParaRPr lang="en-US" sz="5474" dirty="0"/>
          </a:p>
        </p:txBody>
      </p:sp>
      <p:sp>
        <p:nvSpPr>
          <p:cNvPr id="5" name="Shape 3"/>
          <p:cNvSpPr/>
          <p:nvPr/>
        </p:nvSpPr>
        <p:spPr>
          <a:xfrm>
            <a:off x="1859161" y="2189440"/>
            <a:ext cx="3996333" cy="5948720"/>
          </a:xfrm>
          <a:prstGeom prst="roundRect">
            <a:avLst>
              <a:gd name="adj" fmla="val 2087"/>
            </a:avLst>
          </a:prstGeom>
          <a:solidFill>
            <a:srgbClr val="F6E9D5"/>
          </a:solidFill>
          <a:ln/>
        </p:spPr>
        <p:txBody>
          <a:bodyPr/>
          <a:lstStyle/>
          <a:p>
            <a:endParaRPr lang="en-SG"/>
          </a:p>
        </p:txBody>
      </p:sp>
      <p:sp>
        <p:nvSpPr>
          <p:cNvPr id="6" name="Text 4"/>
          <p:cNvSpPr/>
          <p:nvPr/>
        </p:nvSpPr>
        <p:spPr>
          <a:xfrm>
            <a:off x="2137172" y="2467451"/>
            <a:ext cx="3440311" cy="868680"/>
          </a:xfrm>
          <a:prstGeom prst="rect">
            <a:avLst/>
          </a:prstGeom>
          <a:noFill/>
          <a:ln/>
        </p:spPr>
        <p:txBody>
          <a:bodyPr wrap="squar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Core Component: ESP32 Board</a:t>
            </a:r>
            <a:endParaRPr lang="en-US" sz="2737" dirty="0"/>
          </a:p>
        </p:txBody>
      </p:sp>
      <p:sp>
        <p:nvSpPr>
          <p:cNvPr id="7" name="Text 5"/>
          <p:cNvSpPr/>
          <p:nvPr/>
        </p:nvSpPr>
        <p:spPr>
          <a:xfrm>
            <a:off x="2137172" y="3502938"/>
            <a:ext cx="3440311" cy="4003358"/>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The ESP32 board is the R.A.I.N. system’s central hub, with built-in WiFi and Bluetooth capabilities. It connects the various sensors and devices to the cloud via </a:t>
            </a:r>
            <a:r>
              <a:rPr lang="en-US" sz="2189" dirty="0" err="1">
                <a:solidFill>
                  <a:srgbClr val="3A3630"/>
                </a:solidFill>
                <a:latin typeface="Source Sans Pro" pitchFamily="34" charset="0"/>
                <a:ea typeface="Source Sans Pro" pitchFamily="34" charset="-122"/>
                <a:cs typeface="Source Sans Pro" pitchFamily="34" charset="-120"/>
              </a:rPr>
              <a:t>RainMaker</a:t>
            </a:r>
            <a:r>
              <a:rPr lang="en-US" sz="2189" dirty="0">
                <a:solidFill>
                  <a:srgbClr val="3A3630"/>
                </a:solidFill>
                <a:latin typeface="Source Sans Pro" pitchFamily="34" charset="0"/>
                <a:ea typeface="Source Sans Pro" pitchFamily="34" charset="-122"/>
                <a:cs typeface="Source Sans Pro" pitchFamily="34" charset="-120"/>
              </a:rPr>
              <a:t> and </a:t>
            </a:r>
            <a:r>
              <a:rPr lang="en-US" sz="2189" dirty="0" err="1">
                <a:solidFill>
                  <a:srgbClr val="3A3630"/>
                </a:solidFill>
                <a:latin typeface="Source Sans Pro" pitchFamily="34" charset="0"/>
                <a:ea typeface="Source Sans Pro" pitchFamily="34" charset="-122"/>
                <a:cs typeface="Source Sans Pro" pitchFamily="34" charset="-120"/>
              </a:rPr>
              <a:t>ThingsSpeak</a:t>
            </a:r>
            <a:r>
              <a:rPr lang="en-US" sz="2189" dirty="0">
                <a:solidFill>
                  <a:srgbClr val="3A3630"/>
                </a:solidFill>
                <a:latin typeface="Source Sans Pro" pitchFamily="34" charset="0"/>
                <a:ea typeface="Source Sans Pro" pitchFamily="34" charset="-122"/>
                <a:cs typeface="Source Sans Pro" pitchFamily="34" charset="-120"/>
              </a:rPr>
              <a:t>, allowing seamless integration and control.</a:t>
            </a:r>
            <a:endParaRPr lang="en-US" sz="2189" dirty="0"/>
          </a:p>
        </p:txBody>
      </p:sp>
      <p:sp>
        <p:nvSpPr>
          <p:cNvPr id="8" name="Shape 6"/>
          <p:cNvSpPr/>
          <p:nvPr/>
        </p:nvSpPr>
        <p:spPr>
          <a:xfrm>
            <a:off x="8774906" y="2189439"/>
            <a:ext cx="3996333" cy="5948719"/>
          </a:xfrm>
          <a:prstGeom prst="roundRect">
            <a:avLst>
              <a:gd name="adj" fmla="val 2087"/>
            </a:avLst>
          </a:prstGeom>
          <a:solidFill>
            <a:srgbClr val="F6E9D5"/>
          </a:solidFill>
          <a:ln/>
        </p:spPr>
        <p:txBody>
          <a:bodyPr/>
          <a:lstStyle/>
          <a:p>
            <a:endParaRPr lang="en-SG"/>
          </a:p>
        </p:txBody>
      </p:sp>
      <p:sp>
        <p:nvSpPr>
          <p:cNvPr id="9" name="Text 7"/>
          <p:cNvSpPr/>
          <p:nvPr/>
        </p:nvSpPr>
        <p:spPr>
          <a:xfrm>
            <a:off x="9052917" y="2467451"/>
            <a:ext cx="3440311"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Cloud Connectivity</a:t>
            </a:r>
            <a:endParaRPr lang="en-US" sz="2737" dirty="0"/>
          </a:p>
        </p:txBody>
      </p:sp>
      <p:sp>
        <p:nvSpPr>
          <p:cNvPr id="10" name="Text 8"/>
          <p:cNvSpPr/>
          <p:nvPr/>
        </p:nvSpPr>
        <p:spPr>
          <a:xfrm>
            <a:off x="9052917" y="3068598"/>
            <a:ext cx="3440311" cy="4003358"/>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The ESP32 board enables the R.A.I.N. system to connect to the cloud through RainMaker, a platform by </a:t>
            </a:r>
            <a:r>
              <a:rPr lang="en-US" sz="2189" dirty="0" err="1">
                <a:solidFill>
                  <a:srgbClr val="3A3630"/>
                </a:solidFill>
                <a:latin typeface="Source Sans Pro" pitchFamily="34" charset="0"/>
                <a:ea typeface="Source Sans Pro" pitchFamily="34" charset="-122"/>
                <a:cs typeface="Source Sans Pro" pitchFamily="34" charset="-120"/>
              </a:rPr>
              <a:t>Espressif</a:t>
            </a:r>
            <a:r>
              <a:rPr lang="en-US" sz="2189" dirty="0">
                <a:solidFill>
                  <a:srgbClr val="3A3630"/>
                </a:solidFill>
                <a:latin typeface="Source Sans Pro" pitchFamily="34" charset="0"/>
                <a:ea typeface="Source Sans Pro" pitchFamily="34" charset="-122"/>
                <a:cs typeface="Source Sans Pro" pitchFamily="34" charset="-120"/>
              </a:rPr>
              <a:t> and </a:t>
            </a:r>
            <a:r>
              <a:rPr lang="en-US" sz="2189" dirty="0" err="1">
                <a:solidFill>
                  <a:srgbClr val="3A3630"/>
                </a:solidFill>
                <a:latin typeface="Source Sans Pro" pitchFamily="34" charset="0"/>
                <a:ea typeface="Source Sans Pro" pitchFamily="34" charset="-122"/>
                <a:cs typeface="Source Sans Pro" pitchFamily="34" charset="-120"/>
              </a:rPr>
              <a:t>ThingSpeak</a:t>
            </a:r>
            <a:r>
              <a:rPr lang="en-US" sz="2189" dirty="0">
                <a:solidFill>
                  <a:srgbClr val="3A3630"/>
                </a:solidFill>
                <a:latin typeface="Source Sans Pro" pitchFamily="34" charset="0"/>
                <a:ea typeface="Source Sans Pro" pitchFamily="34" charset="-122"/>
                <a:cs typeface="Source Sans Pro" pitchFamily="34" charset="-120"/>
              </a:rPr>
              <a:t>. This allows for remote monitoring, control, and data analysis, making the system more versatile and accessible.</a:t>
            </a:r>
            <a:endParaRPr lang="en-US" sz="2189" dirty="0"/>
          </a:p>
        </p:txBody>
      </p:sp>
      <p:pic>
        <p:nvPicPr>
          <p:cNvPr id="14" name="Image 0" descr="preencoded.png" hidden="1">
            <a:hlinkClick r:id="rId3"/>
          </p:cNvPr>
          <p:cNvPicPr>
            <a:picLocks noChangeAspect="1"/>
          </p:cNvPicPr>
          <p:nvPr/>
        </p:nvPicPr>
        <p:blipFill>
          <a:blip r:embed="rId4"/>
          <a:stretch>
            <a:fillRect/>
          </a:stretch>
        </p:blipFill>
        <p:spPr>
          <a:xfrm>
            <a:off x="12242153" y="7589520"/>
            <a:ext cx="2296807" cy="548640"/>
          </a:xfrm>
          <a:prstGeom prst="rect">
            <a:avLst/>
          </a:prstGeom>
        </p:spPr>
      </p:pic>
      <p:pic>
        <p:nvPicPr>
          <p:cNvPr id="17" name="Graphic 16" descr="Add with solid fill">
            <a:extLst>
              <a:ext uri="{FF2B5EF4-FFF2-40B4-BE49-F238E27FC236}">
                <a16:creationId xmlns:a16="http://schemas.microsoft.com/office/drawing/2014/main" id="{F1A2255D-17F9-210E-CBC0-A9BBD94EB5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58000" y="4114800"/>
            <a:ext cx="914400" cy="91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0" y="0"/>
            <a:ext cx="14630400" cy="8548926"/>
          </a:xfrm>
          <a:prstGeom prst="rect">
            <a:avLst/>
          </a:prstGeom>
          <a:solidFill>
            <a:srgbClr val="FEF5E7"/>
          </a:solidFill>
          <a:ln/>
        </p:spPr>
        <p:txBody>
          <a:bodyPr/>
          <a:lstStyle/>
          <a:p>
            <a:endParaRPr lang="en-SG"/>
          </a:p>
        </p:txBody>
      </p:sp>
      <p:sp>
        <p:nvSpPr>
          <p:cNvPr id="4" name="Text 2"/>
          <p:cNvSpPr/>
          <p:nvPr/>
        </p:nvSpPr>
        <p:spPr>
          <a:xfrm>
            <a:off x="1042630" y="764619"/>
            <a:ext cx="12493585"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System Components and Functionality</a:t>
            </a:r>
            <a:endParaRPr lang="en-US" sz="5474" dirty="0"/>
          </a:p>
        </p:txBody>
      </p:sp>
      <p:sp>
        <p:nvSpPr>
          <p:cNvPr id="8" name="Shape 6"/>
          <p:cNvSpPr/>
          <p:nvPr/>
        </p:nvSpPr>
        <p:spPr>
          <a:xfrm>
            <a:off x="8774906" y="2189440"/>
            <a:ext cx="3996333" cy="5594866"/>
          </a:xfrm>
          <a:prstGeom prst="roundRect">
            <a:avLst>
              <a:gd name="adj" fmla="val 2087"/>
            </a:avLst>
          </a:prstGeom>
          <a:solidFill>
            <a:srgbClr val="F6E9D5"/>
          </a:solidFill>
          <a:ln/>
        </p:spPr>
        <p:txBody>
          <a:bodyPr/>
          <a:lstStyle/>
          <a:p>
            <a:endParaRPr lang="en-SG"/>
          </a:p>
        </p:txBody>
      </p:sp>
      <p:sp>
        <p:nvSpPr>
          <p:cNvPr id="9" name="Text 7"/>
          <p:cNvSpPr/>
          <p:nvPr/>
        </p:nvSpPr>
        <p:spPr>
          <a:xfrm>
            <a:off x="9052916" y="2414388"/>
            <a:ext cx="3440311" cy="434340"/>
          </a:xfrm>
          <a:prstGeom prst="rect">
            <a:avLst/>
          </a:prstGeom>
          <a:noFill/>
          <a:ln/>
        </p:spPr>
        <p:txBody>
          <a:bodyPr wrap="none" rtlCol="0" anchor="t"/>
          <a:lstStyle/>
          <a:p>
            <a:pPr marL="0" indent="0" algn="ctr">
              <a:lnSpc>
                <a:spcPts val="3421"/>
              </a:lnSpc>
              <a:buNone/>
            </a:pPr>
            <a:r>
              <a:rPr lang="en-US" sz="2737" dirty="0">
                <a:solidFill>
                  <a:srgbClr val="38512F"/>
                </a:solidFill>
                <a:latin typeface="Lora" pitchFamily="34" charset="0"/>
              </a:rPr>
              <a:t>Energy tracking</a:t>
            </a:r>
            <a:endParaRPr lang="en-US" sz="2737" dirty="0"/>
          </a:p>
        </p:txBody>
      </p:sp>
      <p:sp>
        <p:nvSpPr>
          <p:cNvPr id="10" name="Text 8"/>
          <p:cNvSpPr/>
          <p:nvPr/>
        </p:nvSpPr>
        <p:spPr>
          <a:xfrm>
            <a:off x="9052917" y="3068598"/>
            <a:ext cx="3440311" cy="4003358"/>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Participating users can opt to have R.A.I.N tag onto the home’s electricity meter and be placed among other users in a “neighborhood leaderboard”, users who save more will rank higher. Top 3 will receive rewards.</a:t>
            </a:r>
            <a:endParaRPr lang="en-US" sz="2189" dirty="0"/>
          </a:p>
        </p:txBody>
      </p:sp>
      <p:pic>
        <p:nvPicPr>
          <p:cNvPr id="14" name="Image 0" descr="preencoded.png" hidden="1">
            <a:hlinkClick r:id="rId3"/>
          </p:cNvPr>
          <p:cNvPicPr>
            <a:picLocks noChangeAspect="1"/>
          </p:cNvPicPr>
          <p:nvPr/>
        </p:nvPicPr>
        <p:blipFill>
          <a:blip r:embed="rId4"/>
          <a:stretch>
            <a:fillRect/>
          </a:stretch>
        </p:blipFill>
        <p:spPr>
          <a:xfrm>
            <a:off x="12242153" y="7589520"/>
            <a:ext cx="2296807" cy="548640"/>
          </a:xfrm>
          <a:prstGeom prst="rect">
            <a:avLst/>
          </a:prstGeom>
        </p:spPr>
      </p:pic>
      <p:sp>
        <p:nvSpPr>
          <p:cNvPr id="11" name="Shape 9">
            <a:extLst>
              <a:ext uri="{FF2B5EF4-FFF2-40B4-BE49-F238E27FC236}">
                <a16:creationId xmlns:a16="http://schemas.microsoft.com/office/drawing/2014/main" id="{71FA1208-1AC6-CAFE-39ED-BB9441545C26}"/>
              </a:ext>
            </a:extLst>
          </p:cNvPr>
          <p:cNvSpPr/>
          <p:nvPr/>
        </p:nvSpPr>
        <p:spPr>
          <a:xfrm>
            <a:off x="1859162" y="2134076"/>
            <a:ext cx="3996333" cy="5594866"/>
          </a:xfrm>
          <a:prstGeom prst="roundRect">
            <a:avLst>
              <a:gd name="adj" fmla="val 2087"/>
            </a:avLst>
          </a:prstGeom>
          <a:solidFill>
            <a:srgbClr val="F6E9D5"/>
          </a:solidFill>
          <a:ln/>
        </p:spPr>
        <p:txBody>
          <a:bodyPr/>
          <a:lstStyle/>
          <a:p>
            <a:endParaRPr lang="en-SG"/>
          </a:p>
        </p:txBody>
      </p:sp>
      <p:sp>
        <p:nvSpPr>
          <p:cNvPr id="12" name="Text 10">
            <a:extLst>
              <a:ext uri="{FF2B5EF4-FFF2-40B4-BE49-F238E27FC236}">
                <a16:creationId xmlns:a16="http://schemas.microsoft.com/office/drawing/2014/main" id="{D3E14DDE-5370-7CB7-353C-83C72610F96E}"/>
              </a:ext>
            </a:extLst>
          </p:cNvPr>
          <p:cNvSpPr/>
          <p:nvPr/>
        </p:nvSpPr>
        <p:spPr>
          <a:xfrm>
            <a:off x="2137173" y="2412087"/>
            <a:ext cx="3440311" cy="434340"/>
          </a:xfrm>
          <a:prstGeom prst="rect">
            <a:avLst/>
          </a:prstGeom>
          <a:noFill/>
          <a:ln/>
        </p:spPr>
        <p:txBody>
          <a:bodyPr wrap="none" rtlCol="0" anchor="t"/>
          <a:lstStyle/>
          <a:p>
            <a:pPr marL="0" indent="0">
              <a:lnSpc>
                <a:spcPts val="3421"/>
              </a:lnSpc>
              <a:buNone/>
            </a:pPr>
            <a:r>
              <a:rPr lang="en-US" sz="2737" dirty="0">
                <a:solidFill>
                  <a:srgbClr val="38512F"/>
                </a:solidFill>
                <a:latin typeface="Lora" pitchFamily="34" charset="0"/>
                <a:ea typeface="Lora" pitchFamily="34" charset="-122"/>
                <a:cs typeface="Lora" pitchFamily="34" charset="-120"/>
              </a:rPr>
              <a:t>Mobile App Control</a:t>
            </a:r>
            <a:endParaRPr lang="en-US" sz="2737" dirty="0"/>
          </a:p>
        </p:txBody>
      </p:sp>
      <p:sp>
        <p:nvSpPr>
          <p:cNvPr id="13" name="Text 11">
            <a:extLst>
              <a:ext uri="{FF2B5EF4-FFF2-40B4-BE49-F238E27FC236}">
                <a16:creationId xmlns:a16="http://schemas.microsoft.com/office/drawing/2014/main" id="{018F1622-B895-9876-5DE7-7F8A7607EFD1}"/>
              </a:ext>
            </a:extLst>
          </p:cNvPr>
          <p:cNvSpPr/>
          <p:nvPr/>
        </p:nvSpPr>
        <p:spPr>
          <a:xfrm>
            <a:off x="2137173" y="3013234"/>
            <a:ext cx="3440311" cy="3113722"/>
          </a:xfrm>
          <a:prstGeom prst="rect">
            <a:avLst/>
          </a:prstGeom>
          <a:noFill/>
          <a:ln/>
        </p:spPr>
        <p:txBody>
          <a:bodyPr wrap="square" rtlCol="0" anchor="t"/>
          <a:lstStyle/>
          <a:p>
            <a:pPr marL="0" indent="0">
              <a:lnSpc>
                <a:spcPts val="3503"/>
              </a:lnSpc>
              <a:buNone/>
            </a:pPr>
            <a:r>
              <a:rPr lang="en-US" sz="2189" dirty="0">
                <a:solidFill>
                  <a:srgbClr val="3A3630"/>
                </a:solidFill>
                <a:latin typeface="Source Sans Pro" pitchFamily="34" charset="0"/>
                <a:ea typeface="Source Sans Pro" pitchFamily="34" charset="-122"/>
                <a:cs typeface="Source Sans Pro" pitchFamily="34" charset="-120"/>
              </a:rPr>
              <a:t>Users can control and monitor the R.A.I.N. system through the dedicated ESP32 app, which provides a user-friendly interface for managing the various smart home functions.</a:t>
            </a:r>
            <a:endParaRPr lang="en-US" sz="2189" dirty="0"/>
          </a:p>
        </p:txBody>
      </p:sp>
      <p:pic>
        <p:nvPicPr>
          <p:cNvPr id="15" name="Graphic 14" descr="Add with solid fill">
            <a:extLst>
              <a:ext uri="{FF2B5EF4-FFF2-40B4-BE49-F238E27FC236}">
                <a16:creationId xmlns:a16="http://schemas.microsoft.com/office/drawing/2014/main" id="{06E37882-2710-29B6-49A1-97A1CAB0B45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58000" y="4114800"/>
            <a:ext cx="914400" cy="914400"/>
          </a:xfrm>
          <a:prstGeom prst="rect">
            <a:avLst/>
          </a:prstGeom>
        </p:spPr>
      </p:pic>
    </p:spTree>
    <p:extLst>
      <p:ext uri="{BB962C8B-B14F-4D97-AF65-F5344CB8AC3E}">
        <p14:creationId xmlns:p14="http://schemas.microsoft.com/office/powerpoint/2010/main" val="908668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2E4CF"/>
          </a:solidFill>
          <a:ln/>
        </p:spPr>
        <p:txBody>
          <a:bodyPr/>
          <a:lstStyle/>
          <a:p>
            <a:endParaRPr lang="en-SG"/>
          </a:p>
        </p:txBody>
      </p:sp>
      <p:sp>
        <p:nvSpPr>
          <p:cNvPr id="3" name="Shape 1"/>
          <p:cNvSpPr/>
          <p:nvPr/>
        </p:nvSpPr>
        <p:spPr>
          <a:xfrm>
            <a:off x="0" y="0"/>
            <a:ext cx="14630400" cy="8548926"/>
          </a:xfrm>
          <a:prstGeom prst="rect">
            <a:avLst/>
          </a:prstGeom>
          <a:solidFill>
            <a:srgbClr val="FEF5E7"/>
          </a:solidFill>
          <a:ln/>
        </p:spPr>
        <p:txBody>
          <a:bodyPr/>
          <a:lstStyle/>
          <a:p>
            <a:endParaRPr lang="en-SG"/>
          </a:p>
        </p:txBody>
      </p:sp>
      <p:sp>
        <p:nvSpPr>
          <p:cNvPr id="4" name="Text 2"/>
          <p:cNvSpPr/>
          <p:nvPr/>
        </p:nvSpPr>
        <p:spPr>
          <a:xfrm>
            <a:off x="1042630" y="764619"/>
            <a:ext cx="12493585" cy="868799"/>
          </a:xfrm>
          <a:prstGeom prst="rect">
            <a:avLst/>
          </a:prstGeom>
          <a:noFill/>
          <a:ln/>
        </p:spPr>
        <p:txBody>
          <a:bodyPr wrap="none" rtlCol="0" anchor="t"/>
          <a:lstStyle/>
          <a:p>
            <a:pPr marL="0" indent="0">
              <a:lnSpc>
                <a:spcPts val="6842"/>
              </a:lnSpc>
              <a:buNone/>
            </a:pPr>
            <a:r>
              <a:rPr lang="en-US" sz="5474" dirty="0">
                <a:solidFill>
                  <a:srgbClr val="38512F"/>
                </a:solidFill>
                <a:latin typeface="Lora" pitchFamily="34" charset="0"/>
                <a:ea typeface="Lora" pitchFamily="34" charset="-122"/>
                <a:cs typeface="Lora" pitchFamily="34" charset="-120"/>
              </a:rPr>
              <a:t>System Components and Functionality</a:t>
            </a:r>
            <a:endParaRPr lang="en-US" sz="5474" dirty="0"/>
          </a:p>
        </p:txBody>
      </p:sp>
      <p:sp>
        <p:nvSpPr>
          <p:cNvPr id="8" name="Shape 6"/>
          <p:cNvSpPr/>
          <p:nvPr/>
        </p:nvSpPr>
        <p:spPr>
          <a:xfrm>
            <a:off x="5317033" y="2134076"/>
            <a:ext cx="3996333" cy="5594866"/>
          </a:xfrm>
          <a:prstGeom prst="roundRect">
            <a:avLst>
              <a:gd name="adj" fmla="val 2087"/>
            </a:avLst>
          </a:prstGeom>
          <a:solidFill>
            <a:srgbClr val="F6E9D5"/>
          </a:solidFill>
          <a:ln/>
        </p:spPr>
        <p:txBody>
          <a:bodyPr/>
          <a:lstStyle/>
          <a:p>
            <a:endParaRPr lang="en-SG"/>
          </a:p>
        </p:txBody>
      </p:sp>
      <p:sp>
        <p:nvSpPr>
          <p:cNvPr id="9" name="Text 7"/>
          <p:cNvSpPr/>
          <p:nvPr/>
        </p:nvSpPr>
        <p:spPr>
          <a:xfrm>
            <a:off x="5595043" y="2359024"/>
            <a:ext cx="3440311" cy="434340"/>
          </a:xfrm>
          <a:prstGeom prst="rect">
            <a:avLst/>
          </a:prstGeom>
          <a:noFill/>
          <a:ln/>
        </p:spPr>
        <p:txBody>
          <a:bodyPr wrap="none" rtlCol="0" anchor="t"/>
          <a:lstStyle/>
          <a:p>
            <a:pPr marL="0" indent="0" algn="ctr">
              <a:lnSpc>
                <a:spcPts val="3421"/>
              </a:lnSpc>
              <a:buNone/>
            </a:pPr>
            <a:r>
              <a:rPr lang="en-US" sz="2737" dirty="0">
                <a:solidFill>
                  <a:srgbClr val="38512F"/>
                </a:solidFill>
                <a:latin typeface="Lora" pitchFamily="34" charset="0"/>
              </a:rPr>
              <a:t>Predictive Maintenance</a:t>
            </a:r>
            <a:endParaRPr lang="en-US" sz="2737" dirty="0"/>
          </a:p>
        </p:txBody>
      </p:sp>
      <p:sp>
        <p:nvSpPr>
          <p:cNvPr id="10" name="Text 8"/>
          <p:cNvSpPr/>
          <p:nvPr/>
        </p:nvSpPr>
        <p:spPr>
          <a:xfrm>
            <a:off x="5317034" y="3013234"/>
            <a:ext cx="3996332" cy="4003358"/>
          </a:xfrm>
          <a:prstGeom prst="rect">
            <a:avLst/>
          </a:prstGeom>
          <a:noFill/>
          <a:ln/>
        </p:spPr>
        <p:txBody>
          <a:bodyPr wrap="square" rtlCol="0" anchor="t"/>
          <a:lstStyle/>
          <a:p>
            <a:pPr marL="0" indent="0">
              <a:lnSpc>
                <a:spcPts val="3503"/>
              </a:lnSpc>
              <a:buNone/>
            </a:pPr>
            <a:r>
              <a:rPr lang="en-US" sz="2189" dirty="0">
                <a:latin typeface="Source Sans Pro" panose="020B0503030403020204" pitchFamily="34" charset="0"/>
                <a:ea typeface="Source Sans Pro" panose="020B0503030403020204" pitchFamily="34" charset="0"/>
              </a:rPr>
              <a:t>These data will be used by TensorFlow, a machine learning platform, to perform predictive maintenance:</a:t>
            </a:r>
            <a:br>
              <a:rPr lang="en-US" sz="2189" dirty="0">
                <a:latin typeface="Source Sans Pro" panose="020B0503030403020204" pitchFamily="34" charset="0"/>
                <a:ea typeface="Source Sans Pro" panose="020B0503030403020204" pitchFamily="34" charset="0"/>
              </a:rPr>
            </a:br>
            <a:r>
              <a:rPr lang="en-US" sz="2189" dirty="0">
                <a:latin typeface="Source Sans Pro" panose="020B0503030403020204" pitchFamily="34" charset="0"/>
                <a:ea typeface="Source Sans Pro" panose="020B0503030403020204" pitchFamily="34" charset="0"/>
              </a:rPr>
              <a:t>- Sensor Data</a:t>
            </a:r>
          </a:p>
          <a:p>
            <a:pPr marL="0" indent="0">
              <a:lnSpc>
                <a:spcPts val="3503"/>
              </a:lnSpc>
              <a:buNone/>
            </a:pPr>
            <a:r>
              <a:rPr lang="en-US" sz="2189" dirty="0">
                <a:latin typeface="Source Sans Pro" panose="020B0503030403020204" pitchFamily="34" charset="0"/>
                <a:ea typeface="Source Sans Pro" panose="020B0503030403020204" pitchFamily="34" charset="0"/>
              </a:rPr>
              <a:t>- Operational Data (Usage hours, Cycle counts)</a:t>
            </a:r>
          </a:p>
          <a:p>
            <a:pPr marL="0" indent="0">
              <a:lnSpc>
                <a:spcPts val="3503"/>
              </a:lnSpc>
              <a:buNone/>
            </a:pPr>
            <a:r>
              <a:rPr lang="en-US" sz="2189" dirty="0">
                <a:latin typeface="Source Sans Pro" panose="020B0503030403020204" pitchFamily="34" charset="0"/>
                <a:ea typeface="Source Sans Pro" panose="020B0503030403020204" pitchFamily="34" charset="0"/>
              </a:rPr>
              <a:t>- Error logs</a:t>
            </a:r>
          </a:p>
        </p:txBody>
      </p:sp>
      <p:pic>
        <p:nvPicPr>
          <p:cNvPr id="14" name="Image 0" descr="preencoded.png" hidden="1">
            <a:hlinkClick r:id="rId3"/>
          </p:cNvPr>
          <p:cNvPicPr>
            <a:picLocks noChangeAspect="1"/>
          </p:cNvPicPr>
          <p:nvPr/>
        </p:nvPicPr>
        <p:blipFill>
          <a:blip r:embed="rId4"/>
          <a:stretch>
            <a:fillRect/>
          </a:stretch>
        </p:blipFill>
        <p:spPr>
          <a:xfrm>
            <a:off x="12242153" y="7589520"/>
            <a:ext cx="2296807" cy="548640"/>
          </a:xfrm>
          <a:prstGeom prst="rect">
            <a:avLst/>
          </a:prstGeom>
        </p:spPr>
      </p:pic>
    </p:spTree>
    <p:extLst>
      <p:ext uri="{BB962C8B-B14F-4D97-AF65-F5344CB8AC3E}">
        <p14:creationId xmlns:p14="http://schemas.microsoft.com/office/powerpoint/2010/main" val="13036320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Shape 1">
            <a:extLst>
              <a:ext uri="{FF2B5EF4-FFF2-40B4-BE49-F238E27FC236}">
                <a16:creationId xmlns:a16="http://schemas.microsoft.com/office/drawing/2014/main" id="{E129BA8D-EF73-2090-A539-33F46B5466D4}"/>
              </a:ext>
            </a:extLst>
          </p:cNvPr>
          <p:cNvSpPr/>
          <p:nvPr/>
        </p:nvSpPr>
        <p:spPr>
          <a:xfrm>
            <a:off x="0" y="0"/>
            <a:ext cx="14630400" cy="8548926"/>
          </a:xfrm>
          <a:prstGeom prst="rect">
            <a:avLst/>
          </a:prstGeom>
          <a:solidFill>
            <a:srgbClr val="FEF5E7"/>
          </a:solidFill>
          <a:ln/>
        </p:spPr>
        <p:txBody>
          <a:bodyPr/>
          <a:lstStyle/>
          <a:p>
            <a:endParaRPr lang="en-SG"/>
          </a:p>
        </p:txBody>
      </p:sp>
      <p:grpSp>
        <p:nvGrpSpPr>
          <p:cNvPr id="22" name="Group 21">
            <a:extLst>
              <a:ext uri="{FF2B5EF4-FFF2-40B4-BE49-F238E27FC236}">
                <a16:creationId xmlns:a16="http://schemas.microsoft.com/office/drawing/2014/main" id="{0FB37358-A02C-98EB-F86D-FA32D104BC12}"/>
              </a:ext>
            </a:extLst>
          </p:cNvPr>
          <p:cNvGrpSpPr/>
          <p:nvPr/>
        </p:nvGrpSpPr>
        <p:grpSpPr>
          <a:xfrm>
            <a:off x="979816" y="122274"/>
            <a:ext cx="12654619" cy="8245212"/>
            <a:chOff x="226810" y="122274"/>
            <a:chExt cx="11120154" cy="6642961"/>
          </a:xfrm>
        </p:grpSpPr>
        <p:pic>
          <p:nvPicPr>
            <p:cNvPr id="23" name="Picture 2" descr="ESP RainMaker Demo - YouTube">
              <a:extLst>
                <a:ext uri="{FF2B5EF4-FFF2-40B4-BE49-F238E27FC236}">
                  <a16:creationId xmlns:a16="http://schemas.microsoft.com/office/drawing/2014/main" id="{DF923CDC-C87E-ED18-D3D6-05D1D76FD8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187" b="9706"/>
            <a:stretch/>
          </p:blipFill>
          <p:spPr bwMode="auto">
            <a:xfrm>
              <a:off x="8278149" y="374957"/>
              <a:ext cx="1759561" cy="107035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46B55D81-2ACE-4D99-73B4-86238CD49C49}"/>
                </a:ext>
              </a:extLst>
            </p:cNvPr>
            <p:cNvPicPr>
              <a:picLocks noChangeAspect="1"/>
            </p:cNvPicPr>
            <p:nvPr/>
          </p:nvPicPr>
          <p:blipFill rotWithShape="1">
            <a:blip r:embed="rId3"/>
            <a:srcRect l="22500" t="18072" r="21645" b="22847"/>
            <a:stretch/>
          </p:blipFill>
          <p:spPr>
            <a:xfrm>
              <a:off x="226810" y="122274"/>
              <a:ext cx="1574742" cy="1575718"/>
            </a:xfrm>
            <a:prstGeom prst="rect">
              <a:avLst/>
            </a:prstGeom>
          </p:spPr>
        </p:pic>
        <p:pic>
          <p:nvPicPr>
            <p:cNvPr id="25" name="Picture 2" descr="Software Review: What Is TensorFlow? | Label Your Data">
              <a:extLst>
                <a:ext uri="{FF2B5EF4-FFF2-40B4-BE49-F238E27FC236}">
                  <a16:creationId xmlns:a16="http://schemas.microsoft.com/office/drawing/2014/main" id="{F44AB35D-50B3-51DF-ECB1-2ED889FF99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3633" y="2757861"/>
              <a:ext cx="1759212" cy="1013802"/>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E6345EE1-4D0E-0D89-6BE0-30F0B49FC2E2}"/>
                </a:ext>
              </a:extLst>
            </p:cNvPr>
            <p:cNvGrpSpPr/>
            <p:nvPr/>
          </p:nvGrpSpPr>
          <p:grpSpPr>
            <a:xfrm>
              <a:off x="8805340" y="2684492"/>
              <a:ext cx="2541624" cy="1420971"/>
              <a:chOff x="8672016" y="4458207"/>
              <a:chExt cx="2541624" cy="1420971"/>
            </a:xfrm>
          </p:grpSpPr>
          <p:pic>
            <p:nvPicPr>
              <p:cNvPr id="39" name="Picture 38">
                <a:extLst>
                  <a:ext uri="{FF2B5EF4-FFF2-40B4-BE49-F238E27FC236}">
                    <a16:creationId xmlns:a16="http://schemas.microsoft.com/office/drawing/2014/main" id="{BBCF8AC5-841E-A2EE-725A-662FC19720FD}"/>
                  </a:ext>
                </a:extLst>
              </p:cNvPr>
              <p:cNvPicPr>
                <a:picLocks noChangeAspect="1"/>
              </p:cNvPicPr>
              <p:nvPr/>
            </p:nvPicPr>
            <p:blipFill>
              <a:blip r:embed="rId5"/>
              <a:stretch>
                <a:fillRect/>
              </a:stretch>
            </p:blipFill>
            <p:spPr>
              <a:xfrm>
                <a:off x="8672016" y="4458207"/>
                <a:ext cx="748547" cy="1420971"/>
              </a:xfrm>
              <a:prstGeom prst="rect">
                <a:avLst/>
              </a:prstGeom>
            </p:spPr>
          </p:pic>
          <p:pic>
            <p:nvPicPr>
              <p:cNvPr id="40" name="Picture 39">
                <a:extLst>
                  <a:ext uri="{FF2B5EF4-FFF2-40B4-BE49-F238E27FC236}">
                    <a16:creationId xmlns:a16="http://schemas.microsoft.com/office/drawing/2014/main" id="{B43BF1AF-10B5-6DE7-718E-D8CB6F1F3D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38526" y="4865790"/>
                <a:ext cx="611047" cy="599642"/>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469C2FE5-74CD-7610-72CB-561F9271B8EA}"/>
                  </a:ext>
                </a:extLst>
              </p:cNvPr>
              <p:cNvSpPr txBox="1"/>
              <p:nvPr/>
            </p:nvSpPr>
            <p:spPr>
              <a:xfrm>
                <a:off x="9487073" y="5096100"/>
                <a:ext cx="1726567" cy="369332"/>
              </a:xfrm>
              <a:prstGeom prst="rect">
                <a:avLst/>
              </a:prstGeom>
              <a:noFill/>
            </p:spPr>
            <p:txBody>
              <a:bodyPr wrap="square" rtlCol="0">
                <a:spAutoFit/>
              </a:bodyPr>
              <a:lstStyle/>
              <a:p>
                <a:r>
                  <a:rPr lang="en-SG" b="1" dirty="0" err="1"/>
                  <a:t>RainMaker</a:t>
                </a:r>
                <a:r>
                  <a:rPr lang="en-SG" dirty="0"/>
                  <a:t> App</a:t>
                </a:r>
              </a:p>
            </p:txBody>
          </p:sp>
        </p:grpSp>
        <p:pic>
          <p:nvPicPr>
            <p:cNvPr id="27" name="Picture 26">
              <a:extLst>
                <a:ext uri="{FF2B5EF4-FFF2-40B4-BE49-F238E27FC236}">
                  <a16:creationId xmlns:a16="http://schemas.microsoft.com/office/drawing/2014/main" id="{0AA50E6C-F2A5-5A29-2697-6796C835075F}"/>
                </a:ext>
              </a:extLst>
            </p:cNvPr>
            <p:cNvPicPr>
              <a:picLocks noChangeAspect="1"/>
            </p:cNvPicPr>
            <p:nvPr/>
          </p:nvPicPr>
          <p:blipFill>
            <a:blip r:embed="rId7"/>
            <a:stretch>
              <a:fillRect/>
            </a:stretch>
          </p:blipFill>
          <p:spPr>
            <a:xfrm>
              <a:off x="5520356" y="334493"/>
              <a:ext cx="1151280" cy="1151280"/>
            </a:xfrm>
            <a:prstGeom prst="rect">
              <a:avLst/>
            </a:prstGeom>
          </p:spPr>
        </p:pic>
        <p:pic>
          <p:nvPicPr>
            <p:cNvPr id="28" name="Picture 27">
              <a:extLst>
                <a:ext uri="{FF2B5EF4-FFF2-40B4-BE49-F238E27FC236}">
                  <a16:creationId xmlns:a16="http://schemas.microsoft.com/office/drawing/2014/main" id="{1A2A9DE5-0DCD-99B8-C1BF-5A8800C94C46}"/>
                </a:ext>
              </a:extLst>
            </p:cNvPr>
            <p:cNvPicPr>
              <a:picLocks noChangeAspect="1"/>
            </p:cNvPicPr>
            <p:nvPr/>
          </p:nvPicPr>
          <p:blipFill>
            <a:blip r:embed="rId8"/>
            <a:stretch>
              <a:fillRect/>
            </a:stretch>
          </p:blipFill>
          <p:spPr>
            <a:xfrm rot="16200000">
              <a:off x="5743406" y="1732542"/>
              <a:ext cx="705181" cy="705181"/>
            </a:xfrm>
            <a:prstGeom prst="rect">
              <a:avLst/>
            </a:prstGeom>
          </p:spPr>
        </p:pic>
        <p:pic>
          <p:nvPicPr>
            <p:cNvPr id="29" name="Picture 28">
              <a:extLst>
                <a:ext uri="{FF2B5EF4-FFF2-40B4-BE49-F238E27FC236}">
                  <a16:creationId xmlns:a16="http://schemas.microsoft.com/office/drawing/2014/main" id="{3E59F8D9-3355-0F7D-85FE-EE730D1F0C3B}"/>
                </a:ext>
              </a:extLst>
            </p:cNvPr>
            <p:cNvPicPr>
              <a:picLocks noChangeAspect="1"/>
            </p:cNvPicPr>
            <p:nvPr/>
          </p:nvPicPr>
          <p:blipFill>
            <a:blip r:embed="rId9"/>
            <a:stretch>
              <a:fillRect/>
            </a:stretch>
          </p:blipFill>
          <p:spPr>
            <a:xfrm>
              <a:off x="3234132" y="453819"/>
              <a:ext cx="912628" cy="912628"/>
            </a:xfrm>
            <a:prstGeom prst="rect">
              <a:avLst/>
            </a:prstGeom>
          </p:spPr>
        </p:pic>
        <p:pic>
          <p:nvPicPr>
            <p:cNvPr id="30" name="Picture 29">
              <a:extLst>
                <a:ext uri="{FF2B5EF4-FFF2-40B4-BE49-F238E27FC236}">
                  <a16:creationId xmlns:a16="http://schemas.microsoft.com/office/drawing/2014/main" id="{4AD1A26A-9DD1-EFFF-5760-CB5BDD006BE4}"/>
                </a:ext>
              </a:extLst>
            </p:cNvPr>
            <p:cNvPicPr>
              <a:picLocks noChangeAspect="1"/>
            </p:cNvPicPr>
            <p:nvPr/>
          </p:nvPicPr>
          <p:blipFill>
            <a:blip r:embed="rId8"/>
            <a:stretch>
              <a:fillRect/>
            </a:stretch>
          </p:blipFill>
          <p:spPr>
            <a:xfrm rot="16200000">
              <a:off x="5743406" y="3969742"/>
              <a:ext cx="705181" cy="705181"/>
            </a:xfrm>
            <a:prstGeom prst="rect">
              <a:avLst/>
            </a:prstGeom>
          </p:spPr>
        </p:pic>
        <p:pic>
          <p:nvPicPr>
            <p:cNvPr id="31" name="Picture 30">
              <a:extLst>
                <a:ext uri="{FF2B5EF4-FFF2-40B4-BE49-F238E27FC236}">
                  <a16:creationId xmlns:a16="http://schemas.microsoft.com/office/drawing/2014/main" id="{E3F41EDC-4419-A27F-C0AE-A9A934101383}"/>
                </a:ext>
              </a:extLst>
            </p:cNvPr>
            <p:cNvPicPr>
              <a:picLocks noChangeAspect="1"/>
            </p:cNvPicPr>
            <p:nvPr/>
          </p:nvPicPr>
          <p:blipFill>
            <a:blip r:embed="rId8"/>
            <a:stretch>
              <a:fillRect/>
            </a:stretch>
          </p:blipFill>
          <p:spPr>
            <a:xfrm>
              <a:off x="4304334" y="2871706"/>
              <a:ext cx="705181" cy="705181"/>
            </a:xfrm>
            <a:prstGeom prst="rect">
              <a:avLst/>
            </a:prstGeom>
          </p:spPr>
        </p:pic>
        <p:pic>
          <p:nvPicPr>
            <p:cNvPr id="32" name="Picture 31">
              <a:extLst>
                <a:ext uri="{FF2B5EF4-FFF2-40B4-BE49-F238E27FC236}">
                  <a16:creationId xmlns:a16="http://schemas.microsoft.com/office/drawing/2014/main" id="{DC132F5C-19D3-C060-5EB7-3B8032B46691}"/>
                </a:ext>
              </a:extLst>
            </p:cNvPr>
            <p:cNvPicPr>
              <a:picLocks noChangeAspect="1"/>
            </p:cNvPicPr>
            <p:nvPr/>
          </p:nvPicPr>
          <p:blipFill>
            <a:blip r:embed="rId8"/>
            <a:stretch>
              <a:fillRect/>
            </a:stretch>
          </p:blipFill>
          <p:spPr>
            <a:xfrm>
              <a:off x="7191915" y="590488"/>
              <a:ext cx="705181" cy="705181"/>
            </a:xfrm>
            <a:prstGeom prst="rect">
              <a:avLst/>
            </a:prstGeom>
          </p:spPr>
        </p:pic>
        <p:pic>
          <p:nvPicPr>
            <p:cNvPr id="33" name="Picture 32">
              <a:extLst>
                <a:ext uri="{FF2B5EF4-FFF2-40B4-BE49-F238E27FC236}">
                  <a16:creationId xmlns:a16="http://schemas.microsoft.com/office/drawing/2014/main" id="{FE7D74D5-E775-F67A-BF94-3F510370F67E}"/>
                </a:ext>
              </a:extLst>
            </p:cNvPr>
            <p:cNvPicPr>
              <a:picLocks noChangeAspect="1"/>
            </p:cNvPicPr>
            <p:nvPr/>
          </p:nvPicPr>
          <p:blipFill>
            <a:blip r:embed="rId8"/>
            <a:stretch>
              <a:fillRect/>
            </a:stretch>
          </p:blipFill>
          <p:spPr>
            <a:xfrm rot="5400000">
              <a:off x="8805340" y="1689307"/>
              <a:ext cx="705181" cy="705181"/>
            </a:xfrm>
            <a:prstGeom prst="rect">
              <a:avLst/>
            </a:prstGeom>
          </p:spPr>
        </p:pic>
        <p:pic>
          <p:nvPicPr>
            <p:cNvPr id="34" name="Picture 33">
              <a:extLst>
                <a:ext uri="{FF2B5EF4-FFF2-40B4-BE49-F238E27FC236}">
                  <a16:creationId xmlns:a16="http://schemas.microsoft.com/office/drawing/2014/main" id="{F1D65C19-CDCC-3368-FEF5-E0E66DE53BE5}"/>
                </a:ext>
              </a:extLst>
            </p:cNvPr>
            <p:cNvPicPr>
              <a:picLocks noChangeAspect="1"/>
            </p:cNvPicPr>
            <p:nvPr/>
          </p:nvPicPr>
          <p:blipFill>
            <a:blip r:embed="rId8"/>
            <a:stretch>
              <a:fillRect/>
            </a:stretch>
          </p:blipFill>
          <p:spPr>
            <a:xfrm>
              <a:off x="2163633" y="594756"/>
              <a:ext cx="705181" cy="705181"/>
            </a:xfrm>
            <a:prstGeom prst="rect">
              <a:avLst/>
            </a:prstGeom>
          </p:spPr>
        </p:pic>
        <p:pic>
          <p:nvPicPr>
            <p:cNvPr id="35" name="Picture 34">
              <a:extLst>
                <a:ext uri="{FF2B5EF4-FFF2-40B4-BE49-F238E27FC236}">
                  <a16:creationId xmlns:a16="http://schemas.microsoft.com/office/drawing/2014/main" id="{F10EC702-37F5-DE9F-0577-B33B9D76F21E}"/>
                </a:ext>
              </a:extLst>
            </p:cNvPr>
            <p:cNvPicPr>
              <a:picLocks noChangeAspect="1"/>
            </p:cNvPicPr>
            <p:nvPr/>
          </p:nvPicPr>
          <p:blipFill>
            <a:blip r:embed="rId10"/>
            <a:stretch>
              <a:fillRect/>
            </a:stretch>
          </p:blipFill>
          <p:spPr>
            <a:xfrm>
              <a:off x="5370805" y="2684492"/>
              <a:ext cx="1450382" cy="903308"/>
            </a:xfrm>
            <a:prstGeom prst="rect">
              <a:avLst/>
            </a:prstGeom>
          </p:spPr>
        </p:pic>
        <p:pic>
          <p:nvPicPr>
            <p:cNvPr id="36" name="Picture 35">
              <a:extLst>
                <a:ext uri="{FF2B5EF4-FFF2-40B4-BE49-F238E27FC236}">
                  <a16:creationId xmlns:a16="http://schemas.microsoft.com/office/drawing/2014/main" id="{3C0D5B6B-6DFB-B99F-CC2C-26D03216C639}"/>
                </a:ext>
              </a:extLst>
            </p:cNvPr>
            <p:cNvPicPr>
              <a:picLocks noChangeAspect="1"/>
            </p:cNvPicPr>
            <p:nvPr/>
          </p:nvPicPr>
          <p:blipFill>
            <a:blip r:embed="rId8"/>
            <a:stretch>
              <a:fillRect/>
            </a:stretch>
          </p:blipFill>
          <p:spPr>
            <a:xfrm>
              <a:off x="4512078" y="594756"/>
              <a:ext cx="705181" cy="705181"/>
            </a:xfrm>
            <a:prstGeom prst="rect">
              <a:avLst/>
            </a:prstGeom>
          </p:spPr>
        </p:pic>
        <p:sp>
          <p:nvSpPr>
            <p:cNvPr id="37" name="TextBox 36">
              <a:extLst>
                <a:ext uri="{FF2B5EF4-FFF2-40B4-BE49-F238E27FC236}">
                  <a16:creationId xmlns:a16="http://schemas.microsoft.com/office/drawing/2014/main" id="{1559F799-85F0-0C17-9DAA-27686DB1B4F9}"/>
                </a:ext>
              </a:extLst>
            </p:cNvPr>
            <p:cNvSpPr txBox="1"/>
            <p:nvPr/>
          </p:nvSpPr>
          <p:spPr>
            <a:xfrm>
              <a:off x="5465348" y="6395903"/>
              <a:ext cx="1726567" cy="369332"/>
            </a:xfrm>
            <a:prstGeom prst="rect">
              <a:avLst/>
            </a:prstGeom>
            <a:noFill/>
          </p:spPr>
          <p:txBody>
            <a:bodyPr wrap="square" rtlCol="0">
              <a:spAutoFit/>
            </a:bodyPr>
            <a:lstStyle/>
            <a:p>
              <a:r>
                <a:rPr lang="en-SG" b="1" dirty="0"/>
                <a:t>R.A.I.N </a:t>
              </a:r>
              <a:r>
                <a:rPr lang="en-SG" dirty="0"/>
                <a:t>App</a:t>
              </a:r>
            </a:p>
          </p:txBody>
        </p:sp>
        <p:pic>
          <p:nvPicPr>
            <p:cNvPr id="38" name="Picture 37">
              <a:extLst>
                <a:ext uri="{FF2B5EF4-FFF2-40B4-BE49-F238E27FC236}">
                  <a16:creationId xmlns:a16="http://schemas.microsoft.com/office/drawing/2014/main" id="{52CBDA66-FC72-FDA3-9F86-E0B23155FDC2}"/>
                </a:ext>
              </a:extLst>
            </p:cNvPr>
            <p:cNvPicPr>
              <a:picLocks noChangeAspect="1"/>
            </p:cNvPicPr>
            <p:nvPr/>
          </p:nvPicPr>
          <p:blipFill>
            <a:blip r:embed="rId11"/>
            <a:stretch>
              <a:fillRect/>
            </a:stretch>
          </p:blipFill>
          <p:spPr>
            <a:xfrm>
              <a:off x="5708257" y="4832217"/>
              <a:ext cx="775477" cy="1515840"/>
            </a:xfrm>
            <a:prstGeom prst="rect">
              <a:avLst/>
            </a:prstGeom>
          </p:spPr>
        </p:pic>
      </p:grpSp>
    </p:spTree>
    <p:extLst>
      <p:ext uri="{BB962C8B-B14F-4D97-AF65-F5344CB8AC3E}">
        <p14:creationId xmlns:p14="http://schemas.microsoft.com/office/powerpoint/2010/main" val="54753724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641</TotalTime>
  <Words>1255</Words>
  <Application>Microsoft Office PowerPoint</Application>
  <PresentationFormat>Custom</PresentationFormat>
  <Paragraphs>152</Paragraphs>
  <Slides>27</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27</vt:i4>
      </vt:variant>
    </vt:vector>
  </HeadingPairs>
  <TitlesOfParts>
    <vt:vector size="37" baseType="lpstr">
      <vt:lpstr>DengXian</vt:lpstr>
      <vt:lpstr>Microsoft Yahei</vt:lpstr>
      <vt:lpstr>Aptos</vt:lpstr>
      <vt:lpstr>Aptos Display</vt:lpstr>
      <vt:lpstr>Arial</vt:lpstr>
      <vt:lpstr>Lora</vt:lpstr>
      <vt:lpstr>Lucida Sans</vt:lpstr>
      <vt:lpstr>Source Sans Pro</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aprildna3@gmail.com</cp:lastModifiedBy>
  <cp:revision>18</cp:revision>
  <dcterms:created xsi:type="dcterms:W3CDTF">2024-05-29T09:48:31Z</dcterms:created>
  <dcterms:modified xsi:type="dcterms:W3CDTF">2024-07-13T13:27:35Z</dcterms:modified>
</cp:coreProperties>
</file>